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9"/>
  </p:notesMasterIdLst>
  <p:handoutMasterIdLst>
    <p:handoutMasterId r:id="rId20"/>
  </p:handoutMasterIdLst>
  <p:sldIdLst>
    <p:sldId id="256" r:id="rId5"/>
    <p:sldId id="2014" r:id="rId6"/>
    <p:sldId id="2022" r:id="rId7"/>
    <p:sldId id="2013" r:id="rId8"/>
    <p:sldId id="2015" r:id="rId9"/>
    <p:sldId id="2023" r:id="rId10"/>
    <p:sldId id="2030" r:id="rId11"/>
    <p:sldId id="2031" r:id="rId12"/>
    <p:sldId id="2029" r:id="rId13"/>
    <p:sldId id="2028" r:id="rId14"/>
    <p:sldId id="2017" r:id="rId15"/>
    <p:sldId id="2018" r:id="rId16"/>
    <p:sldId id="2019" r:id="rId17"/>
    <p:sldId id="2020" r:id="rId18"/>
  </p:sldIdLst>
  <p:sldSz cx="12192000" cy="6858000"/>
  <p:notesSz cx="7315200" cy="9601200"/>
  <p:defaultTex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472C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533" autoAdjust="0"/>
    <p:restoredTop sz="94660"/>
  </p:normalViewPr>
  <p:slideViewPr>
    <p:cSldViewPr snapToGrid="0">
      <p:cViewPr varScale="1">
        <p:scale>
          <a:sx n="71" d="100"/>
          <a:sy n="71" d="100"/>
        </p:scale>
        <p:origin x="36" y="315"/>
      </p:cViewPr>
      <p:guideLst/>
    </p:cSldViewPr>
  </p:slideViewPr>
  <p:notesTextViewPr>
    <p:cViewPr>
      <p:scale>
        <a:sx n="1" d="1"/>
        <a:sy n="1" d="1"/>
      </p:scale>
      <p:origin x="0" y="0"/>
    </p:cViewPr>
  </p:notesTextViewPr>
  <p:sorterViewPr>
    <p:cViewPr>
      <p:scale>
        <a:sx n="50" d="100"/>
        <a:sy n="50" d="100"/>
      </p:scale>
      <p:origin x="0" y="-60"/>
    </p:cViewPr>
  </p:sorterViewPr>
  <p:notesViewPr>
    <p:cSldViewPr snapToGrid="0">
      <p:cViewPr varScale="1">
        <p:scale>
          <a:sx n="88" d="100"/>
          <a:sy n="88" d="100"/>
        </p:scale>
        <p:origin x="3822" y="6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1727"/>
          </a:xfrm>
          <a:prstGeom prst="rect">
            <a:avLst/>
          </a:prstGeom>
        </p:spPr>
        <p:txBody>
          <a:bodyPr vert="horz" lIns="96661" tIns="48331" rIns="96661" bIns="48331" rtlCol="0"/>
          <a:lstStyle>
            <a:lvl1pPr algn="l">
              <a:defRPr sz="1300"/>
            </a:lvl1pPr>
          </a:lstStyle>
          <a:p>
            <a:endParaRPr lang="en-IN"/>
          </a:p>
        </p:txBody>
      </p:sp>
      <p:sp>
        <p:nvSpPr>
          <p:cNvPr id="3" name="Date Placeholder 2"/>
          <p:cNvSpPr>
            <a:spLocks noGrp="1"/>
          </p:cNvSpPr>
          <p:nvPr>
            <p:ph type="dt" sz="quarter" idx="1"/>
          </p:nvPr>
        </p:nvSpPr>
        <p:spPr>
          <a:xfrm>
            <a:off x="4143587" y="0"/>
            <a:ext cx="3169920" cy="481727"/>
          </a:xfrm>
          <a:prstGeom prst="rect">
            <a:avLst/>
          </a:prstGeom>
        </p:spPr>
        <p:txBody>
          <a:bodyPr vert="horz" lIns="96661" tIns="48331" rIns="96661" bIns="48331" rtlCol="0"/>
          <a:lstStyle>
            <a:lvl1pPr algn="r">
              <a:defRPr sz="1300"/>
            </a:lvl1pPr>
          </a:lstStyle>
          <a:p>
            <a:fld id="{DE7B8669-41DF-4382-87DF-B29BDD2188E4}" type="datetimeFigureOut">
              <a:rPr lang="en-IN" smtClean="0"/>
              <a:t>26-04-2024</a:t>
            </a:fld>
            <a:endParaRPr lang="en-IN"/>
          </a:p>
        </p:txBody>
      </p:sp>
      <p:sp>
        <p:nvSpPr>
          <p:cNvPr id="4" name="Footer Placeholder 3"/>
          <p:cNvSpPr>
            <a:spLocks noGrp="1"/>
          </p:cNvSpPr>
          <p:nvPr>
            <p:ph type="ftr" sz="quarter" idx="2"/>
          </p:nvPr>
        </p:nvSpPr>
        <p:spPr>
          <a:xfrm>
            <a:off x="0" y="9119474"/>
            <a:ext cx="3169920" cy="481726"/>
          </a:xfrm>
          <a:prstGeom prst="rect">
            <a:avLst/>
          </a:prstGeom>
        </p:spPr>
        <p:txBody>
          <a:bodyPr vert="horz" lIns="96661" tIns="48331" rIns="96661" bIns="48331" rtlCol="0" anchor="b"/>
          <a:lstStyle>
            <a:lvl1pPr algn="l">
              <a:defRPr sz="1300"/>
            </a:lvl1pPr>
          </a:lstStyle>
          <a:p>
            <a:endParaRPr lang="en-IN"/>
          </a:p>
        </p:txBody>
      </p:sp>
      <p:sp>
        <p:nvSpPr>
          <p:cNvPr id="5" name="Slide Number Placeholder 4"/>
          <p:cNvSpPr>
            <a:spLocks noGrp="1"/>
          </p:cNvSpPr>
          <p:nvPr>
            <p:ph type="sldNum" sz="quarter" idx="3"/>
          </p:nvPr>
        </p:nvSpPr>
        <p:spPr>
          <a:xfrm>
            <a:off x="4143587" y="9119474"/>
            <a:ext cx="3169920" cy="481726"/>
          </a:xfrm>
          <a:prstGeom prst="rect">
            <a:avLst/>
          </a:prstGeom>
        </p:spPr>
        <p:txBody>
          <a:bodyPr vert="horz" lIns="96661" tIns="48331" rIns="96661" bIns="48331" rtlCol="0" anchor="b"/>
          <a:lstStyle>
            <a:lvl1pPr algn="r">
              <a:defRPr sz="1300"/>
            </a:lvl1pPr>
          </a:lstStyle>
          <a:p>
            <a:fld id="{BF377813-1AC2-4D19-B5D5-5506E227F653}" type="slidenum">
              <a:rPr lang="en-IN" smtClean="0"/>
              <a:t>‹#›</a:t>
            </a:fld>
            <a:endParaRPr lang="en-IN"/>
          </a:p>
        </p:txBody>
      </p:sp>
    </p:spTree>
    <p:extLst>
      <p:ext uri="{BB962C8B-B14F-4D97-AF65-F5344CB8AC3E}">
        <p14:creationId xmlns:p14="http://schemas.microsoft.com/office/powerpoint/2010/main" val="274347649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252BCF7-E6BD-4F6B-8ED9-7604432076B5}"/>
              </a:ext>
            </a:extLst>
          </p:cNvPr>
          <p:cNvSpPr>
            <a:spLocks noGrp="1"/>
          </p:cNvSpPr>
          <p:nvPr>
            <p:ph type="hdr" sz="quarter"/>
          </p:nvPr>
        </p:nvSpPr>
        <p:spPr>
          <a:xfrm>
            <a:off x="0" y="0"/>
            <a:ext cx="3169920" cy="481727"/>
          </a:xfrm>
          <a:prstGeom prst="rect">
            <a:avLst/>
          </a:prstGeom>
        </p:spPr>
        <p:txBody>
          <a:bodyPr vert="horz" lIns="96661" tIns="48331" rIns="96661" bIns="48331" rtlCol="0"/>
          <a:lstStyle>
            <a:lvl1pPr algn="l" eaLnBrk="1" fontAlgn="auto" hangingPunct="1">
              <a:spcBef>
                <a:spcPts val="0"/>
              </a:spcBef>
              <a:spcAft>
                <a:spcPts val="0"/>
              </a:spcAft>
              <a:defRPr sz="1300">
                <a:latin typeface="+mn-lt"/>
              </a:defRPr>
            </a:lvl1pPr>
          </a:lstStyle>
          <a:p>
            <a:pPr>
              <a:defRPr/>
            </a:pPr>
            <a:endParaRPr lang="en-US" dirty="0"/>
          </a:p>
        </p:txBody>
      </p:sp>
      <p:sp>
        <p:nvSpPr>
          <p:cNvPr id="3" name="Date Placeholder 2">
            <a:extLst>
              <a:ext uri="{FF2B5EF4-FFF2-40B4-BE49-F238E27FC236}">
                <a16:creationId xmlns:a16="http://schemas.microsoft.com/office/drawing/2014/main" id="{4974B692-FDDD-4B63-A2B4-8F049D48B725}"/>
              </a:ext>
            </a:extLst>
          </p:cNvPr>
          <p:cNvSpPr>
            <a:spLocks noGrp="1"/>
          </p:cNvSpPr>
          <p:nvPr>
            <p:ph type="dt" idx="1"/>
          </p:nvPr>
        </p:nvSpPr>
        <p:spPr>
          <a:xfrm>
            <a:off x="4143587" y="0"/>
            <a:ext cx="3169920" cy="481727"/>
          </a:xfrm>
          <a:prstGeom prst="rect">
            <a:avLst/>
          </a:prstGeom>
        </p:spPr>
        <p:txBody>
          <a:bodyPr vert="horz" lIns="96661" tIns="48331" rIns="96661" bIns="48331" rtlCol="0"/>
          <a:lstStyle>
            <a:lvl1pPr algn="r" eaLnBrk="1" fontAlgn="auto" hangingPunct="1">
              <a:spcBef>
                <a:spcPts val="0"/>
              </a:spcBef>
              <a:spcAft>
                <a:spcPts val="0"/>
              </a:spcAft>
              <a:defRPr sz="1300">
                <a:latin typeface="+mn-lt"/>
              </a:defRPr>
            </a:lvl1pPr>
          </a:lstStyle>
          <a:p>
            <a:pPr>
              <a:defRPr/>
            </a:pPr>
            <a:fld id="{29943CB0-7F46-474B-A087-4CCCD606B3AF}" type="datetimeFigureOut">
              <a:rPr lang="en-US"/>
              <a:pPr>
                <a:defRPr/>
              </a:pPr>
              <a:t>4/26/2024</a:t>
            </a:fld>
            <a:endParaRPr lang="en-US" dirty="0"/>
          </a:p>
        </p:txBody>
      </p:sp>
      <p:sp>
        <p:nvSpPr>
          <p:cNvPr id="4" name="Slide Image Placeholder 3">
            <a:extLst>
              <a:ext uri="{FF2B5EF4-FFF2-40B4-BE49-F238E27FC236}">
                <a16:creationId xmlns:a16="http://schemas.microsoft.com/office/drawing/2014/main" id="{41882FA2-8F86-47E0-9DFD-2A8B29B64395}"/>
              </a:ext>
            </a:extLst>
          </p:cNvPr>
          <p:cNvSpPr>
            <a:spLocks noGrp="1" noRot="1" noChangeAspect="1"/>
          </p:cNvSpPr>
          <p:nvPr>
            <p:ph type="sldImg" idx="2"/>
          </p:nvPr>
        </p:nvSpPr>
        <p:spPr>
          <a:xfrm>
            <a:off x="777875" y="1200150"/>
            <a:ext cx="5759450" cy="3240088"/>
          </a:xfrm>
          <a:prstGeom prst="rect">
            <a:avLst/>
          </a:prstGeom>
          <a:noFill/>
          <a:ln w="12700">
            <a:solidFill>
              <a:prstClr val="black"/>
            </a:solidFill>
          </a:ln>
        </p:spPr>
        <p:txBody>
          <a:bodyPr vert="horz" lIns="96661" tIns="48331" rIns="96661" bIns="48331" rtlCol="0" anchor="ctr"/>
          <a:lstStyle/>
          <a:p>
            <a:pPr lvl="0"/>
            <a:endParaRPr lang="en-US" noProof="0" dirty="0"/>
          </a:p>
        </p:txBody>
      </p:sp>
      <p:sp>
        <p:nvSpPr>
          <p:cNvPr id="5" name="Notes Placeholder 4">
            <a:extLst>
              <a:ext uri="{FF2B5EF4-FFF2-40B4-BE49-F238E27FC236}">
                <a16:creationId xmlns:a16="http://schemas.microsoft.com/office/drawing/2014/main" id="{42D8696E-3C11-4152-B845-DFA04334FC6A}"/>
              </a:ext>
            </a:extLst>
          </p:cNvPr>
          <p:cNvSpPr>
            <a:spLocks noGrp="1"/>
          </p:cNvSpPr>
          <p:nvPr>
            <p:ph type="body" sz="quarter" idx="3"/>
          </p:nvPr>
        </p:nvSpPr>
        <p:spPr>
          <a:xfrm>
            <a:off x="731520" y="4620577"/>
            <a:ext cx="5852160" cy="3780473"/>
          </a:xfrm>
          <a:prstGeom prst="rect">
            <a:avLst/>
          </a:prstGeom>
        </p:spPr>
        <p:txBody>
          <a:bodyPr vert="horz" lIns="96661" tIns="48331" rIns="96661" bIns="48331"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a:extLst>
              <a:ext uri="{FF2B5EF4-FFF2-40B4-BE49-F238E27FC236}">
                <a16:creationId xmlns:a16="http://schemas.microsoft.com/office/drawing/2014/main" id="{9A9AB0E7-1F69-48BC-923C-E194E76DE10A}"/>
              </a:ext>
            </a:extLst>
          </p:cNvPr>
          <p:cNvSpPr>
            <a:spLocks noGrp="1"/>
          </p:cNvSpPr>
          <p:nvPr>
            <p:ph type="ftr" sz="quarter" idx="4"/>
          </p:nvPr>
        </p:nvSpPr>
        <p:spPr>
          <a:xfrm>
            <a:off x="0" y="9119474"/>
            <a:ext cx="3169920" cy="481726"/>
          </a:xfrm>
          <a:prstGeom prst="rect">
            <a:avLst/>
          </a:prstGeom>
        </p:spPr>
        <p:txBody>
          <a:bodyPr vert="horz" lIns="96661" tIns="48331" rIns="96661" bIns="48331" rtlCol="0" anchor="b"/>
          <a:lstStyle>
            <a:lvl1pPr algn="l" eaLnBrk="1" fontAlgn="auto" hangingPunct="1">
              <a:spcBef>
                <a:spcPts val="0"/>
              </a:spcBef>
              <a:spcAft>
                <a:spcPts val="0"/>
              </a:spcAft>
              <a:defRPr sz="1300">
                <a:latin typeface="+mn-lt"/>
              </a:defRPr>
            </a:lvl1pPr>
          </a:lstStyle>
          <a:p>
            <a:pPr>
              <a:defRPr/>
            </a:pPr>
            <a:endParaRPr lang="en-US" dirty="0"/>
          </a:p>
        </p:txBody>
      </p:sp>
      <p:sp>
        <p:nvSpPr>
          <p:cNvPr id="7" name="Slide Number Placeholder 6">
            <a:extLst>
              <a:ext uri="{FF2B5EF4-FFF2-40B4-BE49-F238E27FC236}">
                <a16:creationId xmlns:a16="http://schemas.microsoft.com/office/drawing/2014/main" id="{C9368AEC-1CDD-45B4-8DF8-CC689A8AA532}"/>
              </a:ext>
            </a:extLst>
          </p:cNvPr>
          <p:cNvSpPr>
            <a:spLocks noGrp="1"/>
          </p:cNvSpPr>
          <p:nvPr>
            <p:ph type="sldNum" sz="quarter" idx="5"/>
          </p:nvPr>
        </p:nvSpPr>
        <p:spPr>
          <a:xfrm>
            <a:off x="4143587" y="9119474"/>
            <a:ext cx="3169920" cy="481726"/>
          </a:xfrm>
          <a:prstGeom prst="rect">
            <a:avLst/>
          </a:prstGeom>
        </p:spPr>
        <p:txBody>
          <a:bodyPr vert="horz" wrap="square" lIns="96661" tIns="48331" rIns="96661" bIns="48331" numCol="1" anchor="b" anchorCtr="0" compatLnSpc="1">
            <a:prstTxWarp prst="textNoShape">
              <a:avLst/>
            </a:prstTxWarp>
          </a:bodyPr>
          <a:lstStyle>
            <a:lvl1pPr algn="r" eaLnBrk="1" hangingPunct="1">
              <a:defRPr sz="1300"/>
            </a:lvl1pPr>
          </a:lstStyle>
          <a:p>
            <a:pPr>
              <a:defRPr/>
            </a:pPr>
            <a:fld id="{1B7EEF04-DC3C-4C6C-96A8-4D8965C43F65}" type="slidenum">
              <a:rPr lang="en-US" altLang="en-US"/>
              <a:pPr>
                <a:defRPr/>
              </a:pPr>
              <a:t>‹#›</a:t>
            </a:fld>
            <a:endParaRPr lang="en-US" altLang="en-US" dirty="0"/>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219846"/>
            <a:ext cx="10515600" cy="720191"/>
          </a:xfrm>
          <a:prstGeom prst="rect">
            <a:avLst/>
          </a:prstGeom>
        </p:spPr>
        <p:txBody>
          <a:bodyPr/>
          <a:lstStyle>
            <a:lvl1pPr algn="ctr">
              <a:defRPr b="1">
                <a:solidFill>
                  <a:srgbClr val="0070C0"/>
                </a:solidFill>
                <a:latin typeface="Britannic Bold" panose="020B0903060703020204" pitchFamily="34" charset="0"/>
              </a:defRPr>
            </a:lvl1pPr>
          </a:lstStyle>
          <a:p>
            <a:r>
              <a:rPr lang="en-US" dirty="0"/>
              <a:t>Click to edit Master title style</a:t>
            </a:r>
            <a:endParaRPr lang="en-IN" dirty="0"/>
          </a:p>
        </p:txBody>
      </p:sp>
      <p:sp>
        <p:nvSpPr>
          <p:cNvPr id="3" name="Content Placeholder 2"/>
          <p:cNvSpPr>
            <a:spLocks noGrp="1"/>
          </p:cNvSpPr>
          <p:nvPr>
            <p:ph idx="1"/>
          </p:nvPr>
        </p:nvSpPr>
        <p:spPr>
          <a:xfrm>
            <a:off x="838200" y="1670716"/>
            <a:ext cx="10515600" cy="4351338"/>
          </a:xfrm>
          <a:prstGeom prst="rect">
            <a:avLst/>
          </a:prstGeom>
        </p:spPr>
        <p:txBody>
          <a:bodyPr/>
          <a:lstStyle>
            <a:lvl1pPr>
              <a:defRPr>
                <a:latin typeface="Baskerville Old Face" panose="02020602080505020303" pitchFamily="18" charset="0"/>
              </a:defRPr>
            </a:lvl1pPr>
            <a:lvl2pPr>
              <a:defRPr>
                <a:latin typeface="Baskerville Old Face" panose="02020602080505020303" pitchFamily="18" charset="0"/>
              </a:defRPr>
            </a:lvl2pPr>
            <a:lvl3pPr>
              <a:defRPr>
                <a:latin typeface="Baskerville Old Face" panose="02020602080505020303" pitchFamily="18" charset="0"/>
              </a:defRPr>
            </a:lvl3pPr>
            <a:lvl4pPr>
              <a:defRPr>
                <a:latin typeface="Baskerville Old Face" panose="02020602080505020303" pitchFamily="18" charset="0"/>
              </a:defRPr>
            </a:lvl4pPr>
            <a:lvl5pPr>
              <a:defRPr>
                <a:latin typeface="Baskerville Old Face" panose="02020602080505020303" pitchFamily="18"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E976244-5426-461B-906B-C3C0F85820B4}"/>
              </a:ext>
            </a:extLst>
          </p:cNvPr>
          <p:cNvSpPr>
            <a:spLocks noGrp="1"/>
          </p:cNvSpPr>
          <p:nvPr>
            <p:ph type="dt" sz="half" idx="10"/>
          </p:nvPr>
        </p:nvSpPr>
        <p:spPr>
          <a:xfrm>
            <a:off x="838200" y="6356350"/>
            <a:ext cx="2743200" cy="365125"/>
          </a:xfrm>
          <a:prstGeom prst="rect">
            <a:avLst/>
          </a:prstGeom>
        </p:spPr>
        <p:txBody>
          <a:bodyPr/>
          <a:lstStyle>
            <a:lvl1pPr>
              <a:defRPr/>
            </a:lvl1pPr>
          </a:lstStyle>
          <a:p>
            <a:pPr>
              <a:defRPr/>
            </a:pPr>
            <a:endParaRPr lang="en-IN" dirty="0"/>
          </a:p>
        </p:txBody>
      </p:sp>
      <p:sp>
        <p:nvSpPr>
          <p:cNvPr id="6" name="Slide Number Placeholder 5">
            <a:extLst>
              <a:ext uri="{FF2B5EF4-FFF2-40B4-BE49-F238E27FC236}">
                <a16:creationId xmlns:a16="http://schemas.microsoft.com/office/drawing/2014/main" id="{562EE910-1BCF-41FA-9810-5C18815E8DAB}"/>
              </a:ext>
            </a:extLst>
          </p:cNvPr>
          <p:cNvSpPr>
            <a:spLocks noGrp="1"/>
          </p:cNvSpPr>
          <p:nvPr>
            <p:ph type="sldNum" sz="quarter" idx="12"/>
          </p:nvPr>
        </p:nvSpPr>
        <p:spPr/>
        <p:txBody>
          <a:bodyPr/>
          <a:lstStyle>
            <a:lvl1pPr>
              <a:defRPr/>
            </a:lvl1pPr>
          </a:lstStyle>
          <a:p>
            <a:pPr>
              <a:defRPr/>
            </a:pPr>
            <a:fld id="{967FA300-99CC-49F1-BA6D-84FB709D4EEB}" type="slidenum">
              <a:rPr lang="en-IN" altLang="en-US"/>
              <a:pPr>
                <a:defRPr/>
              </a:pPr>
              <a:t>‹#›</a:t>
            </a:fld>
            <a:endParaRPr lang="en-IN" altLang="en-US" dirty="0"/>
          </a:p>
        </p:txBody>
      </p:sp>
      <p:cxnSp>
        <p:nvCxnSpPr>
          <p:cNvPr id="7" name="Straight Connector 6">
            <a:extLst>
              <a:ext uri="{FF2B5EF4-FFF2-40B4-BE49-F238E27FC236}">
                <a16:creationId xmlns:a16="http://schemas.microsoft.com/office/drawing/2014/main" id="{C80C4D54-95DF-4374-A64F-2E1E5A9F9C9D}"/>
              </a:ext>
            </a:extLst>
          </p:cNvPr>
          <p:cNvCxnSpPr>
            <a:cxnSpLocks/>
          </p:cNvCxnSpPr>
          <p:nvPr userDrawn="1"/>
        </p:nvCxnSpPr>
        <p:spPr>
          <a:xfrm>
            <a:off x="0" y="1179319"/>
            <a:ext cx="12192000" cy="0"/>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pic>
        <p:nvPicPr>
          <p:cNvPr id="8" name="Picture 2" descr="IIT Guwahati - Wikipedia">
            <a:extLst>
              <a:ext uri="{FF2B5EF4-FFF2-40B4-BE49-F238E27FC236}">
                <a16:creationId xmlns:a16="http://schemas.microsoft.com/office/drawing/2014/main" id="{C7F78DBC-C0E5-4569-A139-7F14FBC48BD8}"/>
              </a:ext>
            </a:extLst>
          </p:cNvPr>
          <p:cNvPicPr>
            <a:picLocks noChangeAspect="1" noChangeArrowheads="1"/>
          </p:cNvPicPr>
          <p:nvPr userDrawn="1"/>
        </p:nvPicPr>
        <p:blipFill>
          <a:blip r:embed="rId2" cstate="hqprint">
            <a:extLst>
              <a:ext uri="{28A0092B-C50C-407E-A947-70E740481C1C}">
                <a14:useLocalDpi xmlns:a14="http://schemas.microsoft.com/office/drawing/2010/main" val="0"/>
              </a:ext>
            </a:extLst>
          </a:blip>
          <a:srcRect/>
          <a:stretch>
            <a:fillRect/>
          </a:stretch>
        </p:blipFill>
        <p:spPr bwMode="auto">
          <a:xfrm>
            <a:off x="125146" y="182977"/>
            <a:ext cx="713054" cy="720185"/>
          </a:xfrm>
          <a:prstGeom prst="rect">
            <a:avLst/>
          </a:prstGeom>
          <a:noFill/>
          <a:extLst>
            <a:ext uri="{909E8E84-426E-40DD-AFC4-6F175D3DCCD1}">
              <a14:hiddenFill xmlns:a14="http://schemas.microsoft.com/office/drawing/2010/main">
                <a:solidFill>
                  <a:srgbClr val="FFFFFF"/>
                </a:solidFill>
              </a14:hiddenFill>
            </a:ext>
          </a:extLst>
        </p:spPr>
      </p:pic>
      <p:sp>
        <p:nvSpPr>
          <p:cNvPr id="9" name="Footer Placeholder 4">
            <a:extLst>
              <a:ext uri="{FF2B5EF4-FFF2-40B4-BE49-F238E27FC236}">
                <a16:creationId xmlns:a16="http://schemas.microsoft.com/office/drawing/2014/main" id="{4E8963F2-412C-4D40-B378-E480B7E19994}"/>
              </a:ext>
            </a:extLst>
          </p:cNvPr>
          <p:cNvSpPr txBox="1">
            <a:spLocks/>
          </p:cNvSpPr>
          <p:nvPr userDrawn="1"/>
        </p:nvSpPr>
        <p:spPr>
          <a:xfrm>
            <a:off x="3694631" y="6208231"/>
            <a:ext cx="4614729" cy="365125"/>
          </a:xfrm>
          <a:prstGeom prst="rect">
            <a:avLst/>
          </a:prstGeom>
        </p:spPr>
        <p:txBody>
          <a:bodyPr/>
          <a:lstStyle>
            <a:defPPr>
              <a:defRPr lang="en-US"/>
            </a:defPPr>
            <a:lvl1pPr algn="ctr" rtl="0" eaLnBrk="0" fontAlgn="base" hangingPunct="0">
              <a:spcBef>
                <a:spcPct val="0"/>
              </a:spcBef>
              <a:spcAft>
                <a:spcPct val="0"/>
              </a:spcAft>
              <a:defRPr sz="1400" b="0" kern="1200">
                <a:solidFill>
                  <a:srgbClr val="002060"/>
                </a:solidFill>
                <a:latin typeface="Baskerville Old Face" panose="02020602080505020303" pitchFamily="18"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defRPr/>
            </a:pPr>
            <a:r>
              <a:rPr lang="en-US" dirty="0"/>
              <a:t>ME 617: Manufacturing of Polymers and Polymer Composites</a:t>
            </a:r>
            <a:endParaRPr lang="en-IN" dirty="0"/>
          </a:p>
        </p:txBody>
      </p:sp>
    </p:spTree>
    <p:extLst>
      <p:ext uri="{BB962C8B-B14F-4D97-AF65-F5344CB8AC3E}">
        <p14:creationId xmlns:p14="http://schemas.microsoft.com/office/powerpoint/2010/main" val="24677818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38200" y="219846"/>
            <a:ext cx="10515600" cy="1325563"/>
          </a:xfrm>
          <a:prstGeom prst="rect">
            <a:avLst/>
          </a:prstGeom>
        </p:spPr>
        <p:txBody>
          <a:bodyPr/>
          <a:lstStyle/>
          <a:p>
            <a:r>
              <a:rPr lang="en-US"/>
              <a:t>Click to edit Master title style</a:t>
            </a:r>
            <a:endParaRPr lang="en-IN"/>
          </a:p>
        </p:txBody>
      </p:sp>
      <p:sp>
        <p:nvSpPr>
          <p:cNvPr id="3" name="Vertical Text Placeholder 2"/>
          <p:cNvSpPr>
            <a:spLocks noGrp="1"/>
          </p:cNvSpPr>
          <p:nvPr>
            <p:ph type="body" orient="vert" idx="1"/>
          </p:nvPr>
        </p:nvSpPr>
        <p:spPr>
          <a:xfrm>
            <a:off x="838200" y="1670716"/>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63EFCF5-E66C-4C34-9251-4F17A4D5DFCF}"/>
              </a:ext>
            </a:extLst>
          </p:cNvPr>
          <p:cNvSpPr>
            <a:spLocks noGrp="1"/>
          </p:cNvSpPr>
          <p:nvPr>
            <p:ph type="dt" sz="half" idx="10"/>
          </p:nvPr>
        </p:nvSpPr>
        <p:spPr>
          <a:xfrm>
            <a:off x="838200" y="6356350"/>
            <a:ext cx="2743200" cy="365125"/>
          </a:xfrm>
          <a:prstGeom prst="rect">
            <a:avLst/>
          </a:prstGeom>
        </p:spPr>
        <p:txBody>
          <a:bodyPr/>
          <a:lstStyle>
            <a:lvl1pPr>
              <a:defRPr/>
            </a:lvl1pPr>
          </a:lstStyle>
          <a:p>
            <a:pPr>
              <a:defRPr/>
            </a:pPr>
            <a:endParaRPr lang="en-IN" dirty="0"/>
          </a:p>
        </p:txBody>
      </p:sp>
      <p:sp>
        <p:nvSpPr>
          <p:cNvPr id="5" name="Footer Placeholder 4">
            <a:extLst>
              <a:ext uri="{FF2B5EF4-FFF2-40B4-BE49-F238E27FC236}">
                <a16:creationId xmlns:a16="http://schemas.microsoft.com/office/drawing/2014/main" id="{949C88B5-6613-4E10-9E97-8D856F4C53B4}"/>
              </a:ext>
            </a:extLst>
          </p:cNvPr>
          <p:cNvSpPr>
            <a:spLocks noGrp="1"/>
          </p:cNvSpPr>
          <p:nvPr>
            <p:ph type="ftr" sz="quarter" idx="11"/>
          </p:nvPr>
        </p:nvSpPr>
        <p:spPr>
          <a:xfrm>
            <a:off x="4038600" y="6356350"/>
            <a:ext cx="4114800" cy="365125"/>
          </a:xfrm>
          <a:prstGeom prst="rect">
            <a:avLst/>
          </a:prstGeom>
        </p:spPr>
        <p:txBody>
          <a:bodyPr/>
          <a:lstStyle>
            <a:lvl1pPr>
              <a:defRPr/>
            </a:lvl1pPr>
          </a:lstStyle>
          <a:p>
            <a:pPr>
              <a:defRPr/>
            </a:pPr>
            <a:endParaRPr lang="en-IN" dirty="0"/>
          </a:p>
        </p:txBody>
      </p:sp>
      <p:sp>
        <p:nvSpPr>
          <p:cNvPr id="6" name="Slide Number Placeholder 5">
            <a:extLst>
              <a:ext uri="{FF2B5EF4-FFF2-40B4-BE49-F238E27FC236}">
                <a16:creationId xmlns:a16="http://schemas.microsoft.com/office/drawing/2014/main" id="{093089C1-1529-4317-A1E1-207CF6518EB9}"/>
              </a:ext>
            </a:extLst>
          </p:cNvPr>
          <p:cNvSpPr>
            <a:spLocks noGrp="1"/>
          </p:cNvSpPr>
          <p:nvPr>
            <p:ph type="sldNum" sz="quarter" idx="12"/>
          </p:nvPr>
        </p:nvSpPr>
        <p:spPr/>
        <p:txBody>
          <a:bodyPr/>
          <a:lstStyle>
            <a:lvl1pPr>
              <a:defRPr/>
            </a:lvl1pPr>
          </a:lstStyle>
          <a:p>
            <a:pPr>
              <a:defRPr/>
            </a:pPr>
            <a:fld id="{2259921A-1732-4D26-AF6D-829CE46B942E}" type="slidenum">
              <a:rPr lang="en-IN" altLang="en-US"/>
              <a:pPr>
                <a:defRPr/>
              </a:pPr>
              <a:t>‹#›</a:t>
            </a:fld>
            <a:endParaRPr lang="en-IN" altLang="en-US" dirty="0"/>
          </a:p>
        </p:txBody>
      </p:sp>
      <p:pic>
        <p:nvPicPr>
          <p:cNvPr id="7" name="Picture 2" descr="IIT Guwahati - Wikipedia">
            <a:extLst>
              <a:ext uri="{FF2B5EF4-FFF2-40B4-BE49-F238E27FC236}">
                <a16:creationId xmlns:a16="http://schemas.microsoft.com/office/drawing/2014/main" id="{AC86C97C-70BF-4E20-9B68-0C0250B2BE71}"/>
              </a:ext>
            </a:extLst>
          </p:cNvPr>
          <p:cNvPicPr>
            <a:picLocks noChangeAspect="1" noChangeArrowheads="1"/>
          </p:cNvPicPr>
          <p:nvPr userDrawn="1"/>
        </p:nvPicPr>
        <p:blipFill>
          <a:blip r:embed="rId2" cstate="hqprint">
            <a:extLst>
              <a:ext uri="{28A0092B-C50C-407E-A947-70E740481C1C}">
                <a14:useLocalDpi xmlns:a14="http://schemas.microsoft.com/office/drawing/2010/main" val="0"/>
              </a:ext>
            </a:extLst>
          </a:blip>
          <a:srcRect/>
          <a:stretch>
            <a:fillRect/>
          </a:stretch>
        </p:blipFill>
        <p:spPr bwMode="auto">
          <a:xfrm>
            <a:off x="125146" y="182977"/>
            <a:ext cx="713054" cy="720185"/>
          </a:xfrm>
          <a:prstGeom prst="rect">
            <a:avLst/>
          </a:prstGeom>
          <a:noFill/>
          <a:extLst>
            <a:ext uri="{909E8E84-426E-40DD-AFC4-6F175D3DCCD1}">
              <a14:hiddenFill xmlns:a14="http://schemas.microsoft.com/office/drawing/2010/main">
                <a:solidFill>
                  <a:srgbClr val="FFFFFF"/>
                </a:solidFill>
              </a14:hiddenFill>
            </a:ext>
          </a:extLst>
        </p:spPr>
      </p:pic>
      <p:sp>
        <p:nvSpPr>
          <p:cNvPr id="8" name="Footer Placeholder 4">
            <a:extLst>
              <a:ext uri="{FF2B5EF4-FFF2-40B4-BE49-F238E27FC236}">
                <a16:creationId xmlns:a16="http://schemas.microsoft.com/office/drawing/2014/main" id="{B208C79D-8142-40E5-B290-70E682701DE7}"/>
              </a:ext>
            </a:extLst>
          </p:cNvPr>
          <p:cNvSpPr txBox="1">
            <a:spLocks/>
          </p:cNvSpPr>
          <p:nvPr userDrawn="1"/>
        </p:nvSpPr>
        <p:spPr>
          <a:xfrm>
            <a:off x="3694631" y="6208231"/>
            <a:ext cx="4614729" cy="365125"/>
          </a:xfrm>
          <a:prstGeom prst="rect">
            <a:avLst/>
          </a:prstGeom>
        </p:spPr>
        <p:txBody>
          <a:bodyPr/>
          <a:lstStyle>
            <a:defPPr>
              <a:defRPr lang="en-US"/>
            </a:defPPr>
            <a:lvl1pPr algn="ctr" rtl="0" eaLnBrk="0" fontAlgn="base" hangingPunct="0">
              <a:spcBef>
                <a:spcPct val="0"/>
              </a:spcBef>
              <a:spcAft>
                <a:spcPct val="0"/>
              </a:spcAft>
              <a:defRPr sz="1400" b="0" kern="1200">
                <a:solidFill>
                  <a:srgbClr val="002060"/>
                </a:solidFill>
                <a:latin typeface="Baskerville Old Face" panose="02020602080505020303" pitchFamily="18"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defRPr/>
            </a:pPr>
            <a:r>
              <a:rPr lang="en-US" dirty="0"/>
              <a:t>ME 617: Manufacturing of Polymers and Polymer Composites</a:t>
            </a:r>
            <a:endParaRPr lang="en-IN" dirty="0"/>
          </a:p>
        </p:txBody>
      </p:sp>
    </p:spTree>
    <p:extLst>
      <p:ext uri="{BB962C8B-B14F-4D97-AF65-F5344CB8AC3E}">
        <p14:creationId xmlns:p14="http://schemas.microsoft.com/office/powerpoint/2010/main" val="19083966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E556718-DBBC-4C2C-86FC-665CA3B433B7}"/>
              </a:ext>
            </a:extLst>
          </p:cNvPr>
          <p:cNvSpPr>
            <a:spLocks noGrp="1"/>
          </p:cNvSpPr>
          <p:nvPr>
            <p:ph type="dt" sz="half" idx="10"/>
          </p:nvPr>
        </p:nvSpPr>
        <p:spPr>
          <a:xfrm>
            <a:off x="838200" y="6356350"/>
            <a:ext cx="2743200" cy="365125"/>
          </a:xfrm>
          <a:prstGeom prst="rect">
            <a:avLst/>
          </a:prstGeom>
        </p:spPr>
        <p:txBody>
          <a:bodyPr/>
          <a:lstStyle>
            <a:lvl1pPr>
              <a:defRPr/>
            </a:lvl1pPr>
          </a:lstStyle>
          <a:p>
            <a:pPr>
              <a:defRPr/>
            </a:pPr>
            <a:endParaRPr lang="en-IN" dirty="0"/>
          </a:p>
        </p:txBody>
      </p:sp>
      <p:sp>
        <p:nvSpPr>
          <p:cNvPr id="5" name="Footer Placeholder 4">
            <a:extLst>
              <a:ext uri="{FF2B5EF4-FFF2-40B4-BE49-F238E27FC236}">
                <a16:creationId xmlns:a16="http://schemas.microsoft.com/office/drawing/2014/main" id="{7544BEB1-E231-47C8-B11F-BDA611A6DA5C}"/>
              </a:ext>
            </a:extLst>
          </p:cNvPr>
          <p:cNvSpPr>
            <a:spLocks noGrp="1"/>
          </p:cNvSpPr>
          <p:nvPr>
            <p:ph type="ftr" sz="quarter" idx="11"/>
          </p:nvPr>
        </p:nvSpPr>
        <p:spPr>
          <a:xfrm>
            <a:off x="4038600" y="6356350"/>
            <a:ext cx="4114800" cy="365125"/>
          </a:xfrm>
          <a:prstGeom prst="rect">
            <a:avLst/>
          </a:prstGeom>
        </p:spPr>
        <p:txBody>
          <a:bodyPr/>
          <a:lstStyle>
            <a:lvl1pPr>
              <a:defRPr/>
            </a:lvl1pPr>
          </a:lstStyle>
          <a:p>
            <a:pPr>
              <a:defRPr/>
            </a:pPr>
            <a:endParaRPr lang="en-IN" dirty="0"/>
          </a:p>
        </p:txBody>
      </p:sp>
      <p:sp>
        <p:nvSpPr>
          <p:cNvPr id="6" name="Slide Number Placeholder 5">
            <a:extLst>
              <a:ext uri="{FF2B5EF4-FFF2-40B4-BE49-F238E27FC236}">
                <a16:creationId xmlns:a16="http://schemas.microsoft.com/office/drawing/2014/main" id="{F56E6BF0-33A3-406C-A02B-64EDBC4C1745}"/>
              </a:ext>
            </a:extLst>
          </p:cNvPr>
          <p:cNvSpPr>
            <a:spLocks noGrp="1"/>
          </p:cNvSpPr>
          <p:nvPr>
            <p:ph type="sldNum" sz="quarter" idx="12"/>
          </p:nvPr>
        </p:nvSpPr>
        <p:spPr/>
        <p:txBody>
          <a:bodyPr/>
          <a:lstStyle>
            <a:lvl1pPr>
              <a:defRPr/>
            </a:lvl1pPr>
          </a:lstStyle>
          <a:p>
            <a:pPr>
              <a:defRPr/>
            </a:pPr>
            <a:fld id="{5F923CFF-9E54-476B-8F5E-88B8287055D4}" type="slidenum">
              <a:rPr lang="en-IN" altLang="en-US"/>
              <a:pPr>
                <a:defRPr/>
              </a:pPr>
              <a:t>‹#›</a:t>
            </a:fld>
            <a:endParaRPr lang="en-IN" altLang="en-US" dirty="0"/>
          </a:p>
        </p:txBody>
      </p:sp>
      <p:pic>
        <p:nvPicPr>
          <p:cNvPr id="7" name="Picture 2" descr="IIT Guwahati - Wikipedia">
            <a:extLst>
              <a:ext uri="{FF2B5EF4-FFF2-40B4-BE49-F238E27FC236}">
                <a16:creationId xmlns:a16="http://schemas.microsoft.com/office/drawing/2014/main" id="{31B0CC97-7EE0-4C2F-99FE-E0AAA5C22760}"/>
              </a:ext>
            </a:extLst>
          </p:cNvPr>
          <p:cNvPicPr>
            <a:picLocks noChangeAspect="1" noChangeArrowheads="1"/>
          </p:cNvPicPr>
          <p:nvPr userDrawn="1"/>
        </p:nvPicPr>
        <p:blipFill>
          <a:blip r:embed="rId2" cstate="hqprint">
            <a:extLst>
              <a:ext uri="{28A0092B-C50C-407E-A947-70E740481C1C}">
                <a14:useLocalDpi xmlns:a14="http://schemas.microsoft.com/office/drawing/2010/main" val="0"/>
              </a:ext>
            </a:extLst>
          </a:blip>
          <a:srcRect/>
          <a:stretch>
            <a:fillRect/>
          </a:stretch>
        </p:blipFill>
        <p:spPr bwMode="auto">
          <a:xfrm>
            <a:off x="125146" y="182977"/>
            <a:ext cx="713054" cy="720185"/>
          </a:xfrm>
          <a:prstGeom prst="rect">
            <a:avLst/>
          </a:prstGeom>
          <a:noFill/>
          <a:extLst>
            <a:ext uri="{909E8E84-426E-40DD-AFC4-6F175D3DCCD1}">
              <a14:hiddenFill xmlns:a14="http://schemas.microsoft.com/office/drawing/2010/main">
                <a:solidFill>
                  <a:srgbClr val="FFFFFF"/>
                </a:solidFill>
              </a14:hiddenFill>
            </a:ext>
          </a:extLst>
        </p:spPr>
      </p:pic>
      <p:sp>
        <p:nvSpPr>
          <p:cNvPr id="8" name="Footer Placeholder 4">
            <a:extLst>
              <a:ext uri="{FF2B5EF4-FFF2-40B4-BE49-F238E27FC236}">
                <a16:creationId xmlns:a16="http://schemas.microsoft.com/office/drawing/2014/main" id="{075C817A-9B27-470E-BAC5-44C41B39C19A}"/>
              </a:ext>
            </a:extLst>
          </p:cNvPr>
          <p:cNvSpPr txBox="1">
            <a:spLocks/>
          </p:cNvSpPr>
          <p:nvPr userDrawn="1"/>
        </p:nvSpPr>
        <p:spPr>
          <a:xfrm>
            <a:off x="3694631" y="6208231"/>
            <a:ext cx="4614729" cy="365125"/>
          </a:xfrm>
          <a:prstGeom prst="rect">
            <a:avLst/>
          </a:prstGeom>
        </p:spPr>
        <p:txBody>
          <a:bodyPr/>
          <a:lstStyle>
            <a:defPPr>
              <a:defRPr lang="en-US"/>
            </a:defPPr>
            <a:lvl1pPr algn="ctr" rtl="0" eaLnBrk="0" fontAlgn="base" hangingPunct="0">
              <a:spcBef>
                <a:spcPct val="0"/>
              </a:spcBef>
              <a:spcAft>
                <a:spcPct val="0"/>
              </a:spcAft>
              <a:defRPr sz="1400" b="0" kern="1200">
                <a:solidFill>
                  <a:srgbClr val="002060"/>
                </a:solidFill>
                <a:latin typeface="Baskerville Old Face" panose="02020602080505020303" pitchFamily="18"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defRPr/>
            </a:pPr>
            <a:r>
              <a:rPr lang="en-US" dirty="0"/>
              <a:t>ME 617: Manufacturing of Polymers and Polymer Composites</a:t>
            </a:r>
            <a:endParaRPr lang="en-IN" dirty="0"/>
          </a:p>
        </p:txBody>
      </p:sp>
    </p:spTree>
    <p:extLst>
      <p:ext uri="{BB962C8B-B14F-4D97-AF65-F5344CB8AC3E}">
        <p14:creationId xmlns:p14="http://schemas.microsoft.com/office/powerpoint/2010/main" val="26545464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219847"/>
            <a:ext cx="10515600" cy="780086"/>
          </a:xfrm>
          <a:prstGeom prst="rect">
            <a:avLst/>
          </a:prstGeom>
        </p:spPr>
        <p:txBody>
          <a:bodyPr/>
          <a:lstStyle>
            <a:lvl1pPr algn="ctr">
              <a:defRPr>
                <a:solidFill>
                  <a:srgbClr val="0070C0"/>
                </a:solidFill>
                <a:latin typeface="Britannic Bold" panose="020B0903060703020204" pitchFamily="34" charset="0"/>
              </a:defRPr>
            </a:lvl1pPr>
          </a:lstStyle>
          <a:p>
            <a:r>
              <a:rPr lang="en-US"/>
              <a:t>Click to edit Master title style</a:t>
            </a:r>
            <a:endParaRPr lang="en-IN"/>
          </a:p>
        </p:txBody>
      </p:sp>
      <p:sp>
        <p:nvSpPr>
          <p:cNvPr id="3" name="Content Placeholder 2"/>
          <p:cNvSpPr>
            <a:spLocks noGrp="1"/>
          </p:cNvSpPr>
          <p:nvPr>
            <p:ph sz="half" idx="1"/>
          </p:nvPr>
        </p:nvSpPr>
        <p:spPr>
          <a:xfrm>
            <a:off x="838200" y="1825625"/>
            <a:ext cx="5181600" cy="4351338"/>
          </a:xfrm>
          <a:prstGeom prst="rect">
            <a:avLst/>
          </a:prstGeom>
        </p:spPr>
        <p:txBody>
          <a:bodyPr/>
          <a:lstStyle>
            <a:lvl1pPr>
              <a:defRPr>
                <a:latin typeface="Baskerville Old Face" panose="02020602080505020303" pitchFamily="18" charset="0"/>
              </a:defRPr>
            </a:lvl1pPr>
            <a:lvl2pPr>
              <a:defRPr>
                <a:latin typeface="Baskerville Old Face" panose="02020602080505020303" pitchFamily="18" charset="0"/>
              </a:defRPr>
            </a:lvl2pPr>
            <a:lvl3pPr>
              <a:defRPr>
                <a:latin typeface="Baskerville Old Face" panose="02020602080505020303" pitchFamily="18" charset="0"/>
              </a:defRPr>
            </a:lvl3pPr>
            <a:lvl4pPr>
              <a:defRPr>
                <a:latin typeface="Baskerville Old Face" panose="02020602080505020303" pitchFamily="18" charset="0"/>
              </a:defRPr>
            </a:lvl4pPr>
            <a:lvl5pPr>
              <a:defRPr>
                <a:latin typeface="Baskerville Old Face" panose="02020602080505020303" pitchFamily="18"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6172200" y="1825625"/>
            <a:ext cx="5181600" cy="4351338"/>
          </a:xfrm>
          <a:prstGeom prst="rect">
            <a:avLst/>
          </a:prstGeom>
        </p:spPr>
        <p:txBody>
          <a:bodyPr/>
          <a:lstStyle>
            <a:lvl1pPr>
              <a:defRPr>
                <a:latin typeface="Baskerville Old Face" panose="02020602080505020303" pitchFamily="18" charset="0"/>
              </a:defRPr>
            </a:lvl1pPr>
            <a:lvl2pPr>
              <a:defRPr>
                <a:latin typeface="Baskerville Old Face" panose="02020602080505020303" pitchFamily="18" charset="0"/>
              </a:defRPr>
            </a:lvl2pPr>
            <a:lvl3pPr>
              <a:defRPr>
                <a:latin typeface="Baskerville Old Face" panose="02020602080505020303" pitchFamily="18" charset="0"/>
              </a:defRPr>
            </a:lvl3pPr>
            <a:lvl4pPr>
              <a:defRPr>
                <a:latin typeface="Baskerville Old Face" panose="02020602080505020303" pitchFamily="18" charset="0"/>
              </a:defRPr>
            </a:lvl4pPr>
            <a:lvl5pPr>
              <a:defRPr>
                <a:latin typeface="Baskerville Old Face" panose="02020602080505020303" pitchFamily="18"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3">
            <a:extLst>
              <a:ext uri="{FF2B5EF4-FFF2-40B4-BE49-F238E27FC236}">
                <a16:creationId xmlns:a16="http://schemas.microsoft.com/office/drawing/2014/main" id="{678633D9-211E-40DC-8474-9FB2347EC60D}"/>
              </a:ext>
            </a:extLst>
          </p:cNvPr>
          <p:cNvSpPr>
            <a:spLocks noGrp="1"/>
          </p:cNvSpPr>
          <p:nvPr>
            <p:ph type="dt" sz="half" idx="10"/>
          </p:nvPr>
        </p:nvSpPr>
        <p:spPr>
          <a:xfrm>
            <a:off x="838200" y="6356350"/>
            <a:ext cx="2743200" cy="365125"/>
          </a:xfrm>
          <a:prstGeom prst="rect">
            <a:avLst/>
          </a:prstGeom>
        </p:spPr>
        <p:txBody>
          <a:bodyPr/>
          <a:lstStyle>
            <a:lvl1pPr>
              <a:defRPr/>
            </a:lvl1pPr>
          </a:lstStyle>
          <a:p>
            <a:pPr>
              <a:defRPr/>
            </a:pPr>
            <a:endParaRPr lang="en-IN" dirty="0"/>
          </a:p>
        </p:txBody>
      </p:sp>
      <p:sp>
        <p:nvSpPr>
          <p:cNvPr id="7" name="Slide Number Placeholder 5">
            <a:extLst>
              <a:ext uri="{FF2B5EF4-FFF2-40B4-BE49-F238E27FC236}">
                <a16:creationId xmlns:a16="http://schemas.microsoft.com/office/drawing/2014/main" id="{3E38D6E4-0571-43FD-B56D-0B7BBAB2B977}"/>
              </a:ext>
            </a:extLst>
          </p:cNvPr>
          <p:cNvSpPr>
            <a:spLocks noGrp="1"/>
          </p:cNvSpPr>
          <p:nvPr>
            <p:ph type="sldNum" sz="quarter" idx="12"/>
          </p:nvPr>
        </p:nvSpPr>
        <p:spPr/>
        <p:txBody>
          <a:bodyPr/>
          <a:lstStyle>
            <a:lvl1pPr>
              <a:defRPr/>
            </a:lvl1pPr>
          </a:lstStyle>
          <a:p>
            <a:pPr>
              <a:defRPr/>
            </a:pPr>
            <a:fld id="{426A6253-FFE1-4DFF-A28E-BFC00FBAFBD0}" type="slidenum">
              <a:rPr lang="en-IN" altLang="en-US"/>
              <a:pPr>
                <a:defRPr/>
              </a:pPr>
              <a:t>‹#›</a:t>
            </a:fld>
            <a:endParaRPr lang="en-IN" altLang="en-US" dirty="0"/>
          </a:p>
        </p:txBody>
      </p:sp>
      <p:cxnSp>
        <p:nvCxnSpPr>
          <p:cNvPr id="8" name="Straight Connector 7">
            <a:extLst>
              <a:ext uri="{FF2B5EF4-FFF2-40B4-BE49-F238E27FC236}">
                <a16:creationId xmlns:a16="http://schemas.microsoft.com/office/drawing/2014/main" id="{FED18175-F446-43B0-BCAF-F178D3A03B0F}"/>
              </a:ext>
            </a:extLst>
          </p:cNvPr>
          <p:cNvCxnSpPr>
            <a:cxnSpLocks/>
          </p:cNvCxnSpPr>
          <p:nvPr userDrawn="1"/>
        </p:nvCxnSpPr>
        <p:spPr>
          <a:xfrm>
            <a:off x="0" y="1179319"/>
            <a:ext cx="12192000" cy="0"/>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pic>
        <p:nvPicPr>
          <p:cNvPr id="10" name="Picture 2" descr="IIT Guwahati - Wikipedia">
            <a:extLst>
              <a:ext uri="{FF2B5EF4-FFF2-40B4-BE49-F238E27FC236}">
                <a16:creationId xmlns:a16="http://schemas.microsoft.com/office/drawing/2014/main" id="{DD0F42C1-3147-4941-9EFE-5456467AA5A9}"/>
              </a:ext>
            </a:extLst>
          </p:cNvPr>
          <p:cNvPicPr>
            <a:picLocks noChangeAspect="1" noChangeArrowheads="1"/>
          </p:cNvPicPr>
          <p:nvPr userDrawn="1"/>
        </p:nvPicPr>
        <p:blipFill>
          <a:blip r:embed="rId2" cstate="hqprint">
            <a:extLst>
              <a:ext uri="{28A0092B-C50C-407E-A947-70E740481C1C}">
                <a14:useLocalDpi xmlns:a14="http://schemas.microsoft.com/office/drawing/2010/main" val="0"/>
              </a:ext>
            </a:extLst>
          </a:blip>
          <a:srcRect/>
          <a:stretch>
            <a:fillRect/>
          </a:stretch>
        </p:blipFill>
        <p:spPr bwMode="auto">
          <a:xfrm>
            <a:off x="125146" y="182977"/>
            <a:ext cx="713054" cy="720185"/>
          </a:xfrm>
          <a:prstGeom prst="rect">
            <a:avLst/>
          </a:prstGeom>
          <a:noFill/>
          <a:extLst>
            <a:ext uri="{909E8E84-426E-40DD-AFC4-6F175D3DCCD1}">
              <a14:hiddenFill xmlns:a14="http://schemas.microsoft.com/office/drawing/2010/main">
                <a:solidFill>
                  <a:srgbClr val="FFFFFF"/>
                </a:solidFill>
              </a14:hiddenFill>
            </a:ext>
          </a:extLst>
        </p:spPr>
      </p:pic>
      <p:sp>
        <p:nvSpPr>
          <p:cNvPr id="11" name="Footer Placeholder 4">
            <a:extLst>
              <a:ext uri="{FF2B5EF4-FFF2-40B4-BE49-F238E27FC236}">
                <a16:creationId xmlns:a16="http://schemas.microsoft.com/office/drawing/2014/main" id="{E3104F14-8D33-4F2B-8ABD-80158A4F95BF}"/>
              </a:ext>
            </a:extLst>
          </p:cNvPr>
          <p:cNvSpPr txBox="1">
            <a:spLocks/>
          </p:cNvSpPr>
          <p:nvPr userDrawn="1"/>
        </p:nvSpPr>
        <p:spPr>
          <a:xfrm>
            <a:off x="3694631" y="6208231"/>
            <a:ext cx="4614729" cy="365125"/>
          </a:xfrm>
          <a:prstGeom prst="rect">
            <a:avLst/>
          </a:prstGeom>
        </p:spPr>
        <p:txBody>
          <a:bodyPr/>
          <a:lstStyle>
            <a:defPPr>
              <a:defRPr lang="en-US"/>
            </a:defPPr>
            <a:lvl1pPr algn="ctr" rtl="0" eaLnBrk="0" fontAlgn="base" hangingPunct="0">
              <a:spcBef>
                <a:spcPct val="0"/>
              </a:spcBef>
              <a:spcAft>
                <a:spcPct val="0"/>
              </a:spcAft>
              <a:defRPr sz="1400" b="0" kern="1200">
                <a:solidFill>
                  <a:srgbClr val="002060"/>
                </a:solidFill>
                <a:latin typeface="Baskerville Old Face" panose="02020602080505020303" pitchFamily="18"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defRPr/>
            </a:pPr>
            <a:r>
              <a:rPr lang="en-US" dirty="0"/>
              <a:t>ME 617: Manufacturing of Polymers and Polymer Composites</a:t>
            </a:r>
            <a:endParaRPr lang="en-IN" dirty="0"/>
          </a:p>
        </p:txBody>
      </p:sp>
    </p:spTree>
    <p:extLst>
      <p:ext uri="{BB962C8B-B14F-4D97-AF65-F5344CB8AC3E}">
        <p14:creationId xmlns:p14="http://schemas.microsoft.com/office/powerpoint/2010/main" val="6126270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96869"/>
            <a:ext cx="9144000" cy="911536"/>
          </a:xfrm>
          <a:prstGeom prst="rect">
            <a:avLst/>
          </a:prstGeom>
        </p:spPr>
        <p:txBody>
          <a:bodyPr anchor="b"/>
          <a:lstStyle>
            <a:lvl1pPr algn="ctr">
              <a:defRPr sz="6000"/>
            </a:lvl1pPr>
          </a:lstStyle>
          <a:p>
            <a:r>
              <a:rPr lang="en-US" dirty="0"/>
              <a:t>Click to edit Master title style</a:t>
            </a:r>
            <a:endParaRPr lang="en-IN" dirty="0"/>
          </a:p>
        </p:txBody>
      </p:sp>
      <p:sp>
        <p:nvSpPr>
          <p:cNvPr id="3" name="Subtitle 2"/>
          <p:cNvSpPr>
            <a:spLocks noGrp="1"/>
          </p:cNvSpPr>
          <p:nvPr>
            <p:ph type="subTitle" idx="1"/>
          </p:nvPr>
        </p:nvSpPr>
        <p:spPr>
          <a:xfrm>
            <a:off x="1524000" y="1538243"/>
            <a:ext cx="9144000" cy="4452359"/>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cxnSp>
        <p:nvCxnSpPr>
          <p:cNvPr id="4" name="Straight Connector 3">
            <a:extLst>
              <a:ext uri="{FF2B5EF4-FFF2-40B4-BE49-F238E27FC236}">
                <a16:creationId xmlns:a16="http://schemas.microsoft.com/office/drawing/2014/main" id="{D5E29AC7-BF92-4B00-858D-5C43F3768083}"/>
              </a:ext>
            </a:extLst>
          </p:cNvPr>
          <p:cNvCxnSpPr>
            <a:cxnSpLocks/>
          </p:cNvCxnSpPr>
          <p:nvPr userDrawn="1"/>
        </p:nvCxnSpPr>
        <p:spPr>
          <a:xfrm>
            <a:off x="0" y="1179319"/>
            <a:ext cx="12192000" cy="0"/>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pic>
        <p:nvPicPr>
          <p:cNvPr id="5" name="Picture 2" descr="IIT Guwahati - Wikipedia">
            <a:extLst>
              <a:ext uri="{FF2B5EF4-FFF2-40B4-BE49-F238E27FC236}">
                <a16:creationId xmlns:a16="http://schemas.microsoft.com/office/drawing/2014/main" id="{4683389D-D3CA-4C2A-B591-D309F0959BD9}"/>
              </a:ext>
            </a:extLst>
          </p:cNvPr>
          <p:cNvPicPr>
            <a:picLocks noChangeAspect="1" noChangeArrowheads="1"/>
          </p:cNvPicPr>
          <p:nvPr userDrawn="1"/>
        </p:nvPicPr>
        <p:blipFill>
          <a:blip r:embed="rId2" cstate="hqprint">
            <a:extLst>
              <a:ext uri="{28A0092B-C50C-407E-A947-70E740481C1C}">
                <a14:useLocalDpi xmlns:a14="http://schemas.microsoft.com/office/drawing/2010/main" val="0"/>
              </a:ext>
            </a:extLst>
          </a:blip>
          <a:srcRect/>
          <a:stretch>
            <a:fillRect/>
          </a:stretch>
        </p:blipFill>
        <p:spPr bwMode="auto">
          <a:xfrm>
            <a:off x="125146" y="182977"/>
            <a:ext cx="713054" cy="720185"/>
          </a:xfrm>
          <a:prstGeom prst="rect">
            <a:avLst/>
          </a:prstGeom>
          <a:noFill/>
          <a:extLst>
            <a:ext uri="{909E8E84-426E-40DD-AFC4-6F175D3DCCD1}">
              <a14:hiddenFill xmlns:a14="http://schemas.microsoft.com/office/drawing/2010/main">
                <a:solidFill>
                  <a:srgbClr val="FFFFFF"/>
                </a:solidFill>
              </a14:hiddenFill>
            </a:ext>
          </a:extLst>
        </p:spPr>
      </p:pic>
      <p:sp>
        <p:nvSpPr>
          <p:cNvPr id="6" name="Footer Placeholder 4">
            <a:extLst>
              <a:ext uri="{FF2B5EF4-FFF2-40B4-BE49-F238E27FC236}">
                <a16:creationId xmlns:a16="http://schemas.microsoft.com/office/drawing/2014/main" id="{3628D3DC-8674-4F8B-98A3-B46CEB58FD03}"/>
              </a:ext>
            </a:extLst>
          </p:cNvPr>
          <p:cNvSpPr txBox="1">
            <a:spLocks/>
          </p:cNvSpPr>
          <p:nvPr userDrawn="1"/>
        </p:nvSpPr>
        <p:spPr>
          <a:xfrm>
            <a:off x="3694631" y="6208231"/>
            <a:ext cx="4614729" cy="365125"/>
          </a:xfrm>
          <a:prstGeom prst="rect">
            <a:avLst/>
          </a:prstGeom>
        </p:spPr>
        <p:txBody>
          <a:bodyPr/>
          <a:lstStyle>
            <a:defPPr>
              <a:defRPr lang="en-US"/>
            </a:defPPr>
            <a:lvl1pPr algn="ctr" rtl="0" eaLnBrk="0" fontAlgn="base" hangingPunct="0">
              <a:spcBef>
                <a:spcPct val="0"/>
              </a:spcBef>
              <a:spcAft>
                <a:spcPct val="0"/>
              </a:spcAft>
              <a:defRPr sz="1400" b="0" kern="1200">
                <a:solidFill>
                  <a:srgbClr val="002060"/>
                </a:solidFill>
                <a:latin typeface="Baskerville Old Face" panose="02020602080505020303" pitchFamily="18"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defRPr/>
            </a:pPr>
            <a:r>
              <a:rPr lang="en-US" dirty="0"/>
              <a:t>ME 617: Manufacturing of Polymers and Polymer Composites</a:t>
            </a:r>
            <a:endParaRPr lang="en-IN" dirty="0"/>
          </a:p>
        </p:txBody>
      </p:sp>
    </p:spTree>
    <p:extLst>
      <p:ext uri="{BB962C8B-B14F-4D97-AF65-F5344CB8AC3E}">
        <p14:creationId xmlns:p14="http://schemas.microsoft.com/office/powerpoint/2010/main" val="32375401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endParaRPr lang="en-IN"/>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9498C12-0A7B-44F0-BC5B-4C3BCE7BB06B}"/>
              </a:ext>
            </a:extLst>
          </p:cNvPr>
          <p:cNvSpPr>
            <a:spLocks noGrp="1"/>
          </p:cNvSpPr>
          <p:nvPr>
            <p:ph type="dt" sz="half" idx="10"/>
          </p:nvPr>
        </p:nvSpPr>
        <p:spPr>
          <a:xfrm>
            <a:off x="838200" y="6356350"/>
            <a:ext cx="2743200" cy="365125"/>
          </a:xfrm>
          <a:prstGeom prst="rect">
            <a:avLst/>
          </a:prstGeom>
        </p:spPr>
        <p:txBody>
          <a:bodyPr/>
          <a:lstStyle>
            <a:lvl1pPr>
              <a:defRPr/>
            </a:lvl1pPr>
          </a:lstStyle>
          <a:p>
            <a:pPr>
              <a:defRPr/>
            </a:pPr>
            <a:endParaRPr lang="en-IN" dirty="0"/>
          </a:p>
        </p:txBody>
      </p:sp>
      <p:sp>
        <p:nvSpPr>
          <p:cNvPr id="5" name="Footer Placeholder 4">
            <a:extLst>
              <a:ext uri="{FF2B5EF4-FFF2-40B4-BE49-F238E27FC236}">
                <a16:creationId xmlns:a16="http://schemas.microsoft.com/office/drawing/2014/main" id="{AF450C93-407F-4B98-9A51-B5530BFC38AD}"/>
              </a:ext>
            </a:extLst>
          </p:cNvPr>
          <p:cNvSpPr>
            <a:spLocks noGrp="1"/>
          </p:cNvSpPr>
          <p:nvPr>
            <p:ph type="ftr" sz="quarter" idx="11"/>
          </p:nvPr>
        </p:nvSpPr>
        <p:spPr>
          <a:xfrm>
            <a:off x="4038600" y="6356350"/>
            <a:ext cx="4114800" cy="365125"/>
          </a:xfrm>
          <a:prstGeom prst="rect">
            <a:avLst/>
          </a:prstGeom>
        </p:spPr>
        <p:txBody>
          <a:bodyPr/>
          <a:lstStyle>
            <a:lvl1pPr>
              <a:defRPr/>
            </a:lvl1pPr>
          </a:lstStyle>
          <a:p>
            <a:pPr>
              <a:defRPr/>
            </a:pPr>
            <a:endParaRPr lang="en-IN" dirty="0"/>
          </a:p>
        </p:txBody>
      </p:sp>
      <p:sp>
        <p:nvSpPr>
          <p:cNvPr id="6" name="Slide Number Placeholder 5">
            <a:extLst>
              <a:ext uri="{FF2B5EF4-FFF2-40B4-BE49-F238E27FC236}">
                <a16:creationId xmlns:a16="http://schemas.microsoft.com/office/drawing/2014/main" id="{9AAB4D56-6D48-4633-9E12-6D70CD58B8EF}"/>
              </a:ext>
            </a:extLst>
          </p:cNvPr>
          <p:cNvSpPr>
            <a:spLocks noGrp="1"/>
          </p:cNvSpPr>
          <p:nvPr>
            <p:ph type="sldNum" sz="quarter" idx="12"/>
          </p:nvPr>
        </p:nvSpPr>
        <p:spPr/>
        <p:txBody>
          <a:bodyPr/>
          <a:lstStyle>
            <a:lvl1pPr>
              <a:defRPr/>
            </a:lvl1pPr>
          </a:lstStyle>
          <a:p>
            <a:pPr>
              <a:defRPr/>
            </a:pPr>
            <a:fld id="{2B622A75-C65F-46E2-9E90-6C05032E1A3D}" type="slidenum">
              <a:rPr lang="en-IN" altLang="en-US"/>
              <a:pPr>
                <a:defRPr/>
              </a:pPr>
              <a:t>‹#›</a:t>
            </a:fld>
            <a:endParaRPr lang="en-IN" altLang="en-US" dirty="0"/>
          </a:p>
        </p:txBody>
      </p:sp>
      <p:cxnSp>
        <p:nvCxnSpPr>
          <p:cNvPr id="7" name="Straight Connector 6">
            <a:extLst>
              <a:ext uri="{FF2B5EF4-FFF2-40B4-BE49-F238E27FC236}">
                <a16:creationId xmlns:a16="http://schemas.microsoft.com/office/drawing/2014/main" id="{F73A9C37-8EAF-4964-B19D-30368DC31E48}"/>
              </a:ext>
            </a:extLst>
          </p:cNvPr>
          <p:cNvCxnSpPr>
            <a:cxnSpLocks/>
          </p:cNvCxnSpPr>
          <p:nvPr userDrawn="1"/>
        </p:nvCxnSpPr>
        <p:spPr>
          <a:xfrm>
            <a:off x="0" y="1179319"/>
            <a:ext cx="12192000" cy="0"/>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pic>
        <p:nvPicPr>
          <p:cNvPr id="8" name="Picture 2" descr="IIT Guwahati - Wikipedia">
            <a:extLst>
              <a:ext uri="{FF2B5EF4-FFF2-40B4-BE49-F238E27FC236}">
                <a16:creationId xmlns:a16="http://schemas.microsoft.com/office/drawing/2014/main" id="{A871D449-553C-4FAB-A7AF-0B531DED1FFE}"/>
              </a:ext>
            </a:extLst>
          </p:cNvPr>
          <p:cNvPicPr>
            <a:picLocks noChangeAspect="1" noChangeArrowheads="1"/>
          </p:cNvPicPr>
          <p:nvPr userDrawn="1"/>
        </p:nvPicPr>
        <p:blipFill>
          <a:blip r:embed="rId2" cstate="hqprint">
            <a:extLst>
              <a:ext uri="{28A0092B-C50C-407E-A947-70E740481C1C}">
                <a14:useLocalDpi xmlns:a14="http://schemas.microsoft.com/office/drawing/2010/main" val="0"/>
              </a:ext>
            </a:extLst>
          </a:blip>
          <a:srcRect/>
          <a:stretch>
            <a:fillRect/>
          </a:stretch>
        </p:blipFill>
        <p:spPr bwMode="auto">
          <a:xfrm>
            <a:off x="125146" y="182977"/>
            <a:ext cx="713054" cy="720185"/>
          </a:xfrm>
          <a:prstGeom prst="rect">
            <a:avLst/>
          </a:prstGeom>
          <a:noFill/>
          <a:extLst>
            <a:ext uri="{909E8E84-426E-40DD-AFC4-6F175D3DCCD1}">
              <a14:hiddenFill xmlns:a14="http://schemas.microsoft.com/office/drawing/2010/main">
                <a:solidFill>
                  <a:srgbClr val="FFFFFF"/>
                </a:solidFill>
              </a14:hiddenFill>
            </a:ext>
          </a:extLst>
        </p:spPr>
      </p:pic>
      <p:sp>
        <p:nvSpPr>
          <p:cNvPr id="9" name="Footer Placeholder 4">
            <a:extLst>
              <a:ext uri="{FF2B5EF4-FFF2-40B4-BE49-F238E27FC236}">
                <a16:creationId xmlns:a16="http://schemas.microsoft.com/office/drawing/2014/main" id="{51BCAE19-AFFF-46C1-958D-C884068B7ED2}"/>
              </a:ext>
            </a:extLst>
          </p:cNvPr>
          <p:cNvSpPr txBox="1">
            <a:spLocks/>
          </p:cNvSpPr>
          <p:nvPr userDrawn="1"/>
        </p:nvSpPr>
        <p:spPr>
          <a:xfrm>
            <a:off x="3694631" y="6208231"/>
            <a:ext cx="4614729" cy="365125"/>
          </a:xfrm>
          <a:prstGeom prst="rect">
            <a:avLst/>
          </a:prstGeom>
        </p:spPr>
        <p:txBody>
          <a:bodyPr/>
          <a:lstStyle>
            <a:defPPr>
              <a:defRPr lang="en-US"/>
            </a:defPPr>
            <a:lvl1pPr algn="ctr" rtl="0" eaLnBrk="0" fontAlgn="base" hangingPunct="0">
              <a:spcBef>
                <a:spcPct val="0"/>
              </a:spcBef>
              <a:spcAft>
                <a:spcPct val="0"/>
              </a:spcAft>
              <a:defRPr sz="1400" b="0" kern="1200">
                <a:solidFill>
                  <a:srgbClr val="002060"/>
                </a:solidFill>
                <a:latin typeface="Baskerville Old Face" panose="02020602080505020303" pitchFamily="18"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defRPr/>
            </a:pPr>
            <a:r>
              <a:rPr lang="en-US" dirty="0"/>
              <a:t>ME 617: Manufacturing of Polymers and Polymer Composites</a:t>
            </a:r>
            <a:endParaRPr lang="en-IN" dirty="0"/>
          </a:p>
        </p:txBody>
      </p:sp>
    </p:spTree>
    <p:extLst>
      <p:ext uri="{BB962C8B-B14F-4D97-AF65-F5344CB8AC3E}">
        <p14:creationId xmlns:p14="http://schemas.microsoft.com/office/powerpoint/2010/main" val="2901525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a:prstGeom prst="rect">
            <a:avLst/>
          </a:prstGeom>
        </p:spPr>
        <p:txBody>
          <a:bodyPr/>
          <a:lstStyle/>
          <a:p>
            <a:r>
              <a:rPr lang="en-US"/>
              <a:t>Click to edit Master title style</a:t>
            </a:r>
            <a:endParaRPr lang="en-IN"/>
          </a:p>
        </p:txBody>
      </p:sp>
      <p:sp>
        <p:nvSpPr>
          <p:cNvPr id="3" name="Text Placeholder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3">
            <a:extLst>
              <a:ext uri="{FF2B5EF4-FFF2-40B4-BE49-F238E27FC236}">
                <a16:creationId xmlns:a16="http://schemas.microsoft.com/office/drawing/2014/main" id="{72A59D3D-3706-464E-87CC-3CDDB89EE011}"/>
              </a:ext>
            </a:extLst>
          </p:cNvPr>
          <p:cNvSpPr>
            <a:spLocks noGrp="1"/>
          </p:cNvSpPr>
          <p:nvPr>
            <p:ph type="dt" sz="half" idx="10"/>
          </p:nvPr>
        </p:nvSpPr>
        <p:spPr>
          <a:xfrm>
            <a:off x="838200" y="6356350"/>
            <a:ext cx="2743200" cy="365125"/>
          </a:xfrm>
          <a:prstGeom prst="rect">
            <a:avLst/>
          </a:prstGeom>
        </p:spPr>
        <p:txBody>
          <a:bodyPr/>
          <a:lstStyle>
            <a:lvl1pPr>
              <a:defRPr/>
            </a:lvl1pPr>
          </a:lstStyle>
          <a:p>
            <a:pPr>
              <a:defRPr/>
            </a:pPr>
            <a:endParaRPr lang="en-IN" dirty="0"/>
          </a:p>
        </p:txBody>
      </p:sp>
      <p:sp>
        <p:nvSpPr>
          <p:cNvPr id="8" name="Footer Placeholder 4">
            <a:extLst>
              <a:ext uri="{FF2B5EF4-FFF2-40B4-BE49-F238E27FC236}">
                <a16:creationId xmlns:a16="http://schemas.microsoft.com/office/drawing/2014/main" id="{F9CC1C80-5D1B-4EB4-A4E2-E51B5F58958D}"/>
              </a:ext>
            </a:extLst>
          </p:cNvPr>
          <p:cNvSpPr>
            <a:spLocks noGrp="1"/>
          </p:cNvSpPr>
          <p:nvPr>
            <p:ph type="ftr" sz="quarter" idx="11"/>
          </p:nvPr>
        </p:nvSpPr>
        <p:spPr>
          <a:xfrm>
            <a:off x="4038600" y="6356350"/>
            <a:ext cx="4114800" cy="365125"/>
          </a:xfrm>
          <a:prstGeom prst="rect">
            <a:avLst/>
          </a:prstGeom>
        </p:spPr>
        <p:txBody>
          <a:bodyPr/>
          <a:lstStyle>
            <a:lvl1pPr>
              <a:defRPr/>
            </a:lvl1pPr>
          </a:lstStyle>
          <a:p>
            <a:pPr>
              <a:defRPr/>
            </a:pPr>
            <a:endParaRPr lang="en-IN" dirty="0"/>
          </a:p>
        </p:txBody>
      </p:sp>
      <p:sp>
        <p:nvSpPr>
          <p:cNvPr id="9" name="Slide Number Placeholder 5">
            <a:extLst>
              <a:ext uri="{FF2B5EF4-FFF2-40B4-BE49-F238E27FC236}">
                <a16:creationId xmlns:a16="http://schemas.microsoft.com/office/drawing/2014/main" id="{505C7D8D-169F-4CBE-A138-DA6F56C46B65}"/>
              </a:ext>
            </a:extLst>
          </p:cNvPr>
          <p:cNvSpPr>
            <a:spLocks noGrp="1"/>
          </p:cNvSpPr>
          <p:nvPr>
            <p:ph type="sldNum" sz="quarter" idx="12"/>
          </p:nvPr>
        </p:nvSpPr>
        <p:spPr/>
        <p:txBody>
          <a:bodyPr/>
          <a:lstStyle>
            <a:lvl1pPr>
              <a:defRPr/>
            </a:lvl1pPr>
          </a:lstStyle>
          <a:p>
            <a:pPr>
              <a:defRPr/>
            </a:pPr>
            <a:fld id="{C0DBF357-BE29-40CE-B0EA-1EE0CF5135C8}" type="slidenum">
              <a:rPr lang="en-IN" altLang="en-US"/>
              <a:pPr>
                <a:defRPr/>
              </a:pPr>
              <a:t>‹#›</a:t>
            </a:fld>
            <a:endParaRPr lang="en-IN" altLang="en-US" dirty="0"/>
          </a:p>
        </p:txBody>
      </p:sp>
      <p:pic>
        <p:nvPicPr>
          <p:cNvPr id="10" name="Picture 2" descr="IIT Guwahati - Wikipedia">
            <a:extLst>
              <a:ext uri="{FF2B5EF4-FFF2-40B4-BE49-F238E27FC236}">
                <a16:creationId xmlns:a16="http://schemas.microsoft.com/office/drawing/2014/main" id="{707E1B7E-B162-474D-B99A-188B6D01AD73}"/>
              </a:ext>
            </a:extLst>
          </p:cNvPr>
          <p:cNvPicPr>
            <a:picLocks noChangeAspect="1" noChangeArrowheads="1"/>
          </p:cNvPicPr>
          <p:nvPr userDrawn="1"/>
        </p:nvPicPr>
        <p:blipFill>
          <a:blip r:embed="rId2" cstate="hqprint">
            <a:extLst>
              <a:ext uri="{28A0092B-C50C-407E-A947-70E740481C1C}">
                <a14:useLocalDpi xmlns:a14="http://schemas.microsoft.com/office/drawing/2010/main" val="0"/>
              </a:ext>
            </a:extLst>
          </a:blip>
          <a:srcRect/>
          <a:stretch>
            <a:fillRect/>
          </a:stretch>
        </p:blipFill>
        <p:spPr bwMode="auto">
          <a:xfrm>
            <a:off x="125146" y="182977"/>
            <a:ext cx="713054" cy="720185"/>
          </a:xfrm>
          <a:prstGeom prst="rect">
            <a:avLst/>
          </a:prstGeom>
          <a:noFill/>
          <a:extLst>
            <a:ext uri="{909E8E84-426E-40DD-AFC4-6F175D3DCCD1}">
              <a14:hiddenFill xmlns:a14="http://schemas.microsoft.com/office/drawing/2010/main">
                <a:solidFill>
                  <a:srgbClr val="FFFFFF"/>
                </a:solidFill>
              </a14:hiddenFill>
            </a:ext>
          </a:extLst>
        </p:spPr>
      </p:pic>
      <p:sp>
        <p:nvSpPr>
          <p:cNvPr id="11" name="Footer Placeholder 4">
            <a:extLst>
              <a:ext uri="{FF2B5EF4-FFF2-40B4-BE49-F238E27FC236}">
                <a16:creationId xmlns:a16="http://schemas.microsoft.com/office/drawing/2014/main" id="{ED53493E-7B17-41BA-8CD3-5B32083B8E9D}"/>
              </a:ext>
            </a:extLst>
          </p:cNvPr>
          <p:cNvSpPr txBox="1">
            <a:spLocks/>
          </p:cNvSpPr>
          <p:nvPr userDrawn="1"/>
        </p:nvSpPr>
        <p:spPr>
          <a:xfrm>
            <a:off x="3694631" y="6208231"/>
            <a:ext cx="4614729" cy="365125"/>
          </a:xfrm>
          <a:prstGeom prst="rect">
            <a:avLst/>
          </a:prstGeom>
        </p:spPr>
        <p:txBody>
          <a:bodyPr/>
          <a:lstStyle>
            <a:defPPr>
              <a:defRPr lang="en-US"/>
            </a:defPPr>
            <a:lvl1pPr algn="ctr" rtl="0" eaLnBrk="0" fontAlgn="base" hangingPunct="0">
              <a:spcBef>
                <a:spcPct val="0"/>
              </a:spcBef>
              <a:spcAft>
                <a:spcPct val="0"/>
              </a:spcAft>
              <a:defRPr sz="1400" b="0" kern="1200">
                <a:solidFill>
                  <a:srgbClr val="002060"/>
                </a:solidFill>
                <a:latin typeface="Baskerville Old Face" panose="02020602080505020303" pitchFamily="18"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defRPr/>
            </a:pPr>
            <a:r>
              <a:rPr lang="en-US" dirty="0"/>
              <a:t>ME 617: Manufacturing of Polymers and Polymer Composites</a:t>
            </a:r>
            <a:endParaRPr lang="en-IN" dirty="0"/>
          </a:p>
        </p:txBody>
      </p:sp>
    </p:spTree>
    <p:extLst>
      <p:ext uri="{BB962C8B-B14F-4D97-AF65-F5344CB8AC3E}">
        <p14:creationId xmlns:p14="http://schemas.microsoft.com/office/powerpoint/2010/main" val="21957621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219846"/>
            <a:ext cx="10515600" cy="1325563"/>
          </a:xfrm>
          <a:prstGeom prst="rect">
            <a:avLst/>
          </a:prstGeom>
        </p:spPr>
        <p:txBody>
          <a:bodyPr/>
          <a:lstStyle/>
          <a:p>
            <a:r>
              <a:rPr lang="en-US"/>
              <a:t>Click to edit Master title style</a:t>
            </a:r>
            <a:endParaRPr lang="en-IN"/>
          </a:p>
        </p:txBody>
      </p:sp>
      <p:sp>
        <p:nvSpPr>
          <p:cNvPr id="3" name="Date Placeholder 3">
            <a:extLst>
              <a:ext uri="{FF2B5EF4-FFF2-40B4-BE49-F238E27FC236}">
                <a16:creationId xmlns:a16="http://schemas.microsoft.com/office/drawing/2014/main" id="{8DCAD78B-B560-4EB0-ACB8-465C0D152942}"/>
              </a:ext>
            </a:extLst>
          </p:cNvPr>
          <p:cNvSpPr>
            <a:spLocks noGrp="1"/>
          </p:cNvSpPr>
          <p:nvPr>
            <p:ph type="dt" sz="half" idx="10"/>
          </p:nvPr>
        </p:nvSpPr>
        <p:spPr>
          <a:xfrm>
            <a:off x="838200" y="6356350"/>
            <a:ext cx="2743200" cy="365125"/>
          </a:xfrm>
          <a:prstGeom prst="rect">
            <a:avLst/>
          </a:prstGeom>
        </p:spPr>
        <p:txBody>
          <a:bodyPr/>
          <a:lstStyle>
            <a:lvl1pPr>
              <a:defRPr/>
            </a:lvl1pPr>
          </a:lstStyle>
          <a:p>
            <a:pPr>
              <a:defRPr/>
            </a:pPr>
            <a:endParaRPr lang="en-IN" dirty="0"/>
          </a:p>
        </p:txBody>
      </p:sp>
      <p:sp>
        <p:nvSpPr>
          <p:cNvPr id="4" name="Footer Placeholder 4">
            <a:extLst>
              <a:ext uri="{FF2B5EF4-FFF2-40B4-BE49-F238E27FC236}">
                <a16:creationId xmlns:a16="http://schemas.microsoft.com/office/drawing/2014/main" id="{E5D969C9-218F-4ED9-B025-AD770C39691D}"/>
              </a:ext>
            </a:extLst>
          </p:cNvPr>
          <p:cNvSpPr>
            <a:spLocks noGrp="1"/>
          </p:cNvSpPr>
          <p:nvPr>
            <p:ph type="ftr" sz="quarter" idx="11"/>
          </p:nvPr>
        </p:nvSpPr>
        <p:spPr>
          <a:xfrm>
            <a:off x="4038600" y="6356350"/>
            <a:ext cx="4114800" cy="365125"/>
          </a:xfrm>
          <a:prstGeom prst="rect">
            <a:avLst/>
          </a:prstGeom>
        </p:spPr>
        <p:txBody>
          <a:bodyPr/>
          <a:lstStyle>
            <a:lvl1pPr>
              <a:defRPr/>
            </a:lvl1pPr>
          </a:lstStyle>
          <a:p>
            <a:pPr>
              <a:defRPr/>
            </a:pPr>
            <a:endParaRPr lang="en-IN" dirty="0"/>
          </a:p>
        </p:txBody>
      </p:sp>
      <p:sp>
        <p:nvSpPr>
          <p:cNvPr id="5" name="Slide Number Placeholder 5">
            <a:extLst>
              <a:ext uri="{FF2B5EF4-FFF2-40B4-BE49-F238E27FC236}">
                <a16:creationId xmlns:a16="http://schemas.microsoft.com/office/drawing/2014/main" id="{F5C0554E-7310-4769-B024-EA5E9B809558}"/>
              </a:ext>
            </a:extLst>
          </p:cNvPr>
          <p:cNvSpPr>
            <a:spLocks noGrp="1"/>
          </p:cNvSpPr>
          <p:nvPr>
            <p:ph type="sldNum" sz="quarter" idx="12"/>
          </p:nvPr>
        </p:nvSpPr>
        <p:spPr/>
        <p:txBody>
          <a:bodyPr/>
          <a:lstStyle>
            <a:lvl1pPr>
              <a:defRPr/>
            </a:lvl1pPr>
          </a:lstStyle>
          <a:p>
            <a:pPr>
              <a:defRPr/>
            </a:pPr>
            <a:fld id="{FA9458A4-0BA7-4ED8-947C-C7D674A04B5E}" type="slidenum">
              <a:rPr lang="en-IN" altLang="en-US"/>
              <a:pPr>
                <a:defRPr/>
              </a:pPr>
              <a:t>‹#›</a:t>
            </a:fld>
            <a:endParaRPr lang="en-IN" altLang="en-US" dirty="0"/>
          </a:p>
        </p:txBody>
      </p:sp>
      <p:pic>
        <p:nvPicPr>
          <p:cNvPr id="6" name="Picture 2" descr="IIT Guwahati - Wikipedia">
            <a:extLst>
              <a:ext uri="{FF2B5EF4-FFF2-40B4-BE49-F238E27FC236}">
                <a16:creationId xmlns:a16="http://schemas.microsoft.com/office/drawing/2014/main" id="{A8E908C2-24A2-4498-B666-9AEBFCDD7815}"/>
              </a:ext>
            </a:extLst>
          </p:cNvPr>
          <p:cNvPicPr>
            <a:picLocks noChangeAspect="1" noChangeArrowheads="1"/>
          </p:cNvPicPr>
          <p:nvPr userDrawn="1"/>
        </p:nvPicPr>
        <p:blipFill>
          <a:blip r:embed="rId2" cstate="hqprint">
            <a:extLst>
              <a:ext uri="{28A0092B-C50C-407E-A947-70E740481C1C}">
                <a14:useLocalDpi xmlns:a14="http://schemas.microsoft.com/office/drawing/2010/main" val="0"/>
              </a:ext>
            </a:extLst>
          </a:blip>
          <a:srcRect/>
          <a:stretch>
            <a:fillRect/>
          </a:stretch>
        </p:blipFill>
        <p:spPr bwMode="auto">
          <a:xfrm>
            <a:off x="125146" y="182977"/>
            <a:ext cx="713054" cy="720185"/>
          </a:xfrm>
          <a:prstGeom prst="rect">
            <a:avLst/>
          </a:prstGeom>
          <a:noFill/>
          <a:extLst>
            <a:ext uri="{909E8E84-426E-40DD-AFC4-6F175D3DCCD1}">
              <a14:hiddenFill xmlns:a14="http://schemas.microsoft.com/office/drawing/2010/main">
                <a:solidFill>
                  <a:srgbClr val="FFFFFF"/>
                </a:solidFill>
              </a14:hiddenFill>
            </a:ext>
          </a:extLst>
        </p:spPr>
      </p:pic>
      <p:sp>
        <p:nvSpPr>
          <p:cNvPr id="7" name="Footer Placeholder 4">
            <a:extLst>
              <a:ext uri="{FF2B5EF4-FFF2-40B4-BE49-F238E27FC236}">
                <a16:creationId xmlns:a16="http://schemas.microsoft.com/office/drawing/2014/main" id="{09169F38-8D00-454E-9A73-4246273D984E}"/>
              </a:ext>
            </a:extLst>
          </p:cNvPr>
          <p:cNvSpPr txBox="1">
            <a:spLocks/>
          </p:cNvSpPr>
          <p:nvPr userDrawn="1"/>
        </p:nvSpPr>
        <p:spPr>
          <a:xfrm>
            <a:off x="3694631" y="6208231"/>
            <a:ext cx="4614729" cy="365125"/>
          </a:xfrm>
          <a:prstGeom prst="rect">
            <a:avLst/>
          </a:prstGeom>
        </p:spPr>
        <p:txBody>
          <a:bodyPr/>
          <a:lstStyle>
            <a:defPPr>
              <a:defRPr lang="en-US"/>
            </a:defPPr>
            <a:lvl1pPr algn="ctr" rtl="0" eaLnBrk="0" fontAlgn="base" hangingPunct="0">
              <a:spcBef>
                <a:spcPct val="0"/>
              </a:spcBef>
              <a:spcAft>
                <a:spcPct val="0"/>
              </a:spcAft>
              <a:defRPr sz="1400" b="0" kern="1200">
                <a:solidFill>
                  <a:srgbClr val="002060"/>
                </a:solidFill>
                <a:latin typeface="Baskerville Old Face" panose="02020602080505020303" pitchFamily="18"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defRPr/>
            </a:pPr>
            <a:r>
              <a:rPr lang="en-US" dirty="0"/>
              <a:t>ME 617: Manufacturing of Polymers and Polymer Composites</a:t>
            </a:r>
            <a:endParaRPr lang="en-IN" dirty="0"/>
          </a:p>
        </p:txBody>
      </p:sp>
    </p:spTree>
    <p:extLst>
      <p:ext uri="{BB962C8B-B14F-4D97-AF65-F5344CB8AC3E}">
        <p14:creationId xmlns:p14="http://schemas.microsoft.com/office/powerpoint/2010/main" val="21060502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3719F003-150C-463D-9E48-BE9B1799DC0F}"/>
              </a:ext>
            </a:extLst>
          </p:cNvPr>
          <p:cNvSpPr>
            <a:spLocks noGrp="1"/>
          </p:cNvSpPr>
          <p:nvPr>
            <p:ph type="dt" sz="half" idx="10"/>
          </p:nvPr>
        </p:nvSpPr>
        <p:spPr>
          <a:xfrm>
            <a:off x="838200" y="6356350"/>
            <a:ext cx="2743200" cy="365125"/>
          </a:xfrm>
          <a:prstGeom prst="rect">
            <a:avLst/>
          </a:prstGeom>
        </p:spPr>
        <p:txBody>
          <a:bodyPr/>
          <a:lstStyle>
            <a:lvl1pPr>
              <a:defRPr/>
            </a:lvl1pPr>
          </a:lstStyle>
          <a:p>
            <a:pPr>
              <a:defRPr/>
            </a:pPr>
            <a:endParaRPr lang="en-IN" dirty="0"/>
          </a:p>
        </p:txBody>
      </p:sp>
      <p:sp>
        <p:nvSpPr>
          <p:cNvPr id="4" name="Slide Number Placeholder 5">
            <a:extLst>
              <a:ext uri="{FF2B5EF4-FFF2-40B4-BE49-F238E27FC236}">
                <a16:creationId xmlns:a16="http://schemas.microsoft.com/office/drawing/2014/main" id="{76DE5F4D-1607-4C44-A199-C2E6491F1A9B}"/>
              </a:ext>
            </a:extLst>
          </p:cNvPr>
          <p:cNvSpPr>
            <a:spLocks noGrp="1"/>
          </p:cNvSpPr>
          <p:nvPr>
            <p:ph type="sldNum" sz="quarter" idx="12"/>
          </p:nvPr>
        </p:nvSpPr>
        <p:spPr/>
        <p:txBody>
          <a:bodyPr/>
          <a:lstStyle>
            <a:lvl1pPr>
              <a:defRPr/>
            </a:lvl1pPr>
          </a:lstStyle>
          <a:p>
            <a:pPr>
              <a:defRPr/>
            </a:pPr>
            <a:fld id="{FD2FABC8-D881-4C87-9FA3-BAE51EECAB83}" type="slidenum">
              <a:rPr lang="en-IN" altLang="en-US"/>
              <a:pPr>
                <a:defRPr/>
              </a:pPr>
              <a:t>‹#›</a:t>
            </a:fld>
            <a:endParaRPr lang="en-IN" altLang="en-US" dirty="0"/>
          </a:p>
        </p:txBody>
      </p:sp>
      <p:pic>
        <p:nvPicPr>
          <p:cNvPr id="5" name="Picture 2" descr="IIT Guwahati - Wikipedia">
            <a:extLst>
              <a:ext uri="{FF2B5EF4-FFF2-40B4-BE49-F238E27FC236}">
                <a16:creationId xmlns:a16="http://schemas.microsoft.com/office/drawing/2014/main" id="{1E531406-5546-4FD3-92B0-0A0B195B57E2}"/>
              </a:ext>
            </a:extLst>
          </p:cNvPr>
          <p:cNvPicPr>
            <a:picLocks noChangeAspect="1" noChangeArrowheads="1"/>
          </p:cNvPicPr>
          <p:nvPr userDrawn="1"/>
        </p:nvPicPr>
        <p:blipFill>
          <a:blip r:embed="rId2" cstate="hqprint">
            <a:extLst>
              <a:ext uri="{28A0092B-C50C-407E-A947-70E740481C1C}">
                <a14:useLocalDpi xmlns:a14="http://schemas.microsoft.com/office/drawing/2010/main" val="0"/>
              </a:ext>
            </a:extLst>
          </a:blip>
          <a:srcRect/>
          <a:stretch>
            <a:fillRect/>
          </a:stretch>
        </p:blipFill>
        <p:spPr bwMode="auto">
          <a:xfrm>
            <a:off x="125146" y="182977"/>
            <a:ext cx="713054" cy="720185"/>
          </a:xfrm>
          <a:prstGeom prst="rect">
            <a:avLst/>
          </a:prstGeom>
          <a:noFill/>
          <a:extLst>
            <a:ext uri="{909E8E84-426E-40DD-AFC4-6F175D3DCCD1}">
              <a14:hiddenFill xmlns:a14="http://schemas.microsoft.com/office/drawing/2010/main">
                <a:solidFill>
                  <a:srgbClr val="FFFFFF"/>
                </a:solidFill>
              </a14:hiddenFill>
            </a:ext>
          </a:extLst>
        </p:spPr>
      </p:pic>
      <p:sp>
        <p:nvSpPr>
          <p:cNvPr id="6" name="Footer Placeholder 4">
            <a:extLst>
              <a:ext uri="{FF2B5EF4-FFF2-40B4-BE49-F238E27FC236}">
                <a16:creationId xmlns:a16="http://schemas.microsoft.com/office/drawing/2014/main" id="{9B8B50AE-8E6C-48D7-989D-7C29CD745E8A}"/>
              </a:ext>
            </a:extLst>
          </p:cNvPr>
          <p:cNvSpPr txBox="1">
            <a:spLocks/>
          </p:cNvSpPr>
          <p:nvPr userDrawn="1"/>
        </p:nvSpPr>
        <p:spPr>
          <a:xfrm>
            <a:off x="3694631" y="6208231"/>
            <a:ext cx="4614729" cy="365125"/>
          </a:xfrm>
          <a:prstGeom prst="rect">
            <a:avLst/>
          </a:prstGeom>
        </p:spPr>
        <p:txBody>
          <a:bodyPr/>
          <a:lstStyle>
            <a:defPPr>
              <a:defRPr lang="en-US"/>
            </a:defPPr>
            <a:lvl1pPr algn="ctr" rtl="0" eaLnBrk="0" fontAlgn="base" hangingPunct="0">
              <a:spcBef>
                <a:spcPct val="0"/>
              </a:spcBef>
              <a:spcAft>
                <a:spcPct val="0"/>
              </a:spcAft>
              <a:defRPr sz="1400" b="0" kern="1200">
                <a:solidFill>
                  <a:srgbClr val="002060"/>
                </a:solidFill>
                <a:latin typeface="Baskerville Old Face" panose="02020602080505020303" pitchFamily="18"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defRPr/>
            </a:pPr>
            <a:r>
              <a:rPr lang="en-US" dirty="0"/>
              <a:t>ME 617: Manufacturing of Polymers and Polymer Composites</a:t>
            </a:r>
            <a:endParaRPr lang="en-IN" dirty="0"/>
          </a:p>
        </p:txBody>
      </p:sp>
    </p:spTree>
    <p:extLst>
      <p:ext uri="{BB962C8B-B14F-4D97-AF65-F5344CB8AC3E}">
        <p14:creationId xmlns:p14="http://schemas.microsoft.com/office/powerpoint/2010/main" val="41947814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endParaRPr lang="en-IN"/>
          </a:p>
        </p:txBody>
      </p:sp>
      <p:sp>
        <p:nvSpPr>
          <p:cNvPr id="3" name="Content Placeholder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3">
            <a:extLst>
              <a:ext uri="{FF2B5EF4-FFF2-40B4-BE49-F238E27FC236}">
                <a16:creationId xmlns:a16="http://schemas.microsoft.com/office/drawing/2014/main" id="{CDE23A7C-265A-4A22-94A6-B1D1674B7C23}"/>
              </a:ext>
            </a:extLst>
          </p:cNvPr>
          <p:cNvSpPr>
            <a:spLocks noGrp="1"/>
          </p:cNvSpPr>
          <p:nvPr>
            <p:ph type="dt" sz="half" idx="10"/>
          </p:nvPr>
        </p:nvSpPr>
        <p:spPr>
          <a:xfrm>
            <a:off x="838200" y="6356350"/>
            <a:ext cx="2743200" cy="365125"/>
          </a:xfrm>
          <a:prstGeom prst="rect">
            <a:avLst/>
          </a:prstGeom>
        </p:spPr>
        <p:txBody>
          <a:bodyPr/>
          <a:lstStyle>
            <a:lvl1pPr>
              <a:defRPr/>
            </a:lvl1pPr>
          </a:lstStyle>
          <a:p>
            <a:pPr>
              <a:defRPr/>
            </a:pPr>
            <a:endParaRPr lang="en-IN" dirty="0"/>
          </a:p>
        </p:txBody>
      </p:sp>
      <p:sp>
        <p:nvSpPr>
          <p:cNvPr id="6" name="Footer Placeholder 4">
            <a:extLst>
              <a:ext uri="{FF2B5EF4-FFF2-40B4-BE49-F238E27FC236}">
                <a16:creationId xmlns:a16="http://schemas.microsoft.com/office/drawing/2014/main" id="{54E77F59-652A-4077-BE7E-306E25FE311E}"/>
              </a:ext>
            </a:extLst>
          </p:cNvPr>
          <p:cNvSpPr>
            <a:spLocks noGrp="1"/>
          </p:cNvSpPr>
          <p:nvPr>
            <p:ph type="ftr" sz="quarter" idx="11"/>
          </p:nvPr>
        </p:nvSpPr>
        <p:spPr>
          <a:xfrm>
            <a:off x="4038600" y="6356350"/>
            <a:ext cx="4114800" cy="365125"/>
          </a:xfrm>
          <a:prstGeom prst="rect">
            <a:avLst/>
          </a:prstGeom>
        </p:spPr>
        <p:txBody>
          <a:bodyPr/>
          <a:lstStyle>
            <a:lvl1pPr>
              <a:defRPr/>
            </a:lvl1pPr>
          </a:lstStyle>
          <a:p>
            <a:pPr>
              <a:defRPr/>
            </a:pPr>
            <a:endParaRPr lang="en-IN" dirty="0"/>
          </a:p>
        </p:txBody>
      </p:sp>
      <p:sp>
        <p:nvSpPr>
          <p:cNvPr id="7" name="Slide Number Placeholder 5">
            <a:extLst>
              <a:ext uri="{FF2B5EF4-FFF2-40B4-BE49-F238E27FC236}">
                <a16:creationId xmlns:a16="http://schemas.microsoft.com/office/drawing/2014/main" id="{8EC24C51-A2AD-45D9-9912-8F26D92F3F52}"/>
              </a:ext>
            </a:extLst>
          </p:cNvPr>
          <p:cNvSpPr>
            <a:spLocks noGrp="1"/>
          </p:cNvSpPr>
          <p:nvPr>
            <p:ph type="sldNum" sz="quarter" idx="12"/>
          </p:nvPr>
        </p:nvSpPr>
        <p:spPr/>
        <p:txBody>
          <a:bodyPr/>
          <a:lstStyle>
            <a:lvl1pPr>
              <a:defRPr/>
            </a:lvl1pPr>
          </a:lstStyle>
          <a:p>
            <a:pPr>
              <a:defRPr/>
            </a:pPr>
            <a:fld id="{1BF6E58D-18E0-403A-AB15-9D535EE5CF10}" type="slidenum">
              <a:rPr lang="en-IN" altLang="en-US"/>
              <a:pPr>
                <a:defRPr/>
              </a:pPr>
              <a:t>‹#›</a:t>
            </a:fld>
            <a:endParaRPr lang="en-IN" altLang="en-US" dirty="0"/>
          </a:p>
        </p:txBody>
      </p:sp>
      <p:pic>
        <p:nvPicPr>
          <p:cNvPr id="8" name="Picture 2" descr="IIT Guwahati - Wikipedia">
            <a:extLst>
              <a:ext uri="{FF2B5EF4-FFF2-40B4-BE49-F238E27FC236}">
                <a16:creationId xmlns:a16="http://schemas.microsoft.com/office/drawing/2014/main" id="{320E8E27-1F9C-4176-A4C8-01985710D145}"/>
              </a:ext>
            </a:extLst>
          </p:cNvPr>
          <p:cNvPicPr>
            <a:picLocks noChangeAspect="1" noChangeArrowheads="1"/>
          </p:cNvPicPr>
          <p:nvPr userDrawn="1"/>
        </p:nvPicPr>
        <p:blipFill>
          <a:blip r:embed="rId2" cstate="hqprint">
            <a:extLst>
              <a:ext uri="{28A0092B-C50C-407E-A947-70E740481C1C}">
                <a14:useLocalDpi xmlns:a14="http://schemas.microsoft.com/office/drawing/2010/main" val="0"/>
              </a:ext>
            </a:extLst>
          </a:blip>
          <a:srcRect/>
          <a:stretch>
            <a:fillRect/>
          </a:stretch>
        </p:blipFill>
        <p:spPr bwMode="auto">
          <a:xfrm>
            <a:off x="125146" y="182977"/>
            <a:ext cx="713054" cy="720185"/>
          </a:xfrm>
          <a:prstGeom prst="rect">
            <a:avLst/>
          </a:prstGeom>
          <a:noFill/>
          <a:extLst>
            <a:ext uri="{909E8E84-426E-40DD-AFC4-6F175D3DCCD1}">
              <a14:hiddenFill xmlns:a14="http://schemas.microsoft.com/office/drawing/2010/main">
                <a:solidFill>
                  <a:srgbClr val="FFFFFF"/>
                </a:solidFill>
              </a14:hiddenFill>
            </a:ext>
          </a:extLst>
        </p:spPr>
      </p:pic>
      <p:sp>
        <p:nvSpPr>
          <p:cNvPr id="9" name="Footer Placeholder 4">
            <a:extLst>
              <a:ext uri="{FF2B5EF4-FFF2-40B4-BE49-F238E27FC236}">
                <a16:creationId xmlns:a16="http://schemas.microsoft.com/office/drawing/2014/main" id="{CD24729A-CE2F-4C13-B857-0DD8EFCF45CA}"/>
              </a:ext>
            </a:extLst>
          </p:cNvPr>
          <p:cNvSpPr txBox="1">
            <a:spLocks/>
          </p:cNvSpPr>
          <p:nvPr userDrawn="1"/>
        </p:nvSpPr>
        <p:spPr>
          <a:xfrm>
            <a:off x="3694631" y="6208231"/>
            <a:ext cx="4614729" cy="365125"/>
          </a:xfrm>
          <a:prstGeom prst="rect">
            <a:avLst/>
          </a:prstGeom>
        </p:spPr>
        <p:txBody>
          <a:bodyPr/>
          <a:lstStyle>
            <a:defPPr>
              <a:defRPr lang="en-US"/>
            </a:defPPr>
            <a:lvl1pPr algn="ctr" rtl="0" eaLnBrk="0" fontAlgn="base" hangingPunct="0">
              <a:spcBef>
                <a:spcPct val="0"/>
              </a:spcBef>
              <a:spcAft>
                <a:spcPct val="0"/>
              </a:spcAft>
              <a:defRPr sz="1400" b="0" kern="1200">
                <a:solidFill>
                  <a:srgbClr val="002060"/>
                </a:solidFill>
                <a:latin typeface="Baskerville Old Face" panose="02020602080505020303" pitchFamily="18"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defRPr/>
            </a:pPr>
            <a:r>
              <a:rPr lang="en-US" dirty="0"/>
              <a:t>ME 617: Manufacturing of Polymers and Polymer Composites</a:t>
            </a:r>
            <a:endParaRPr lang="en-IN" dirty="0"/>
          </a:p>
        </p:txBody>
      </p:sp>
    </p:spTree>
    <p:extLst>
      <p:ext uri="{BB962C8B-B14F-4D97-AF65-F5344CB8AC3E}">
        <p14:creationId xmlns:p14="http://schemas.microsoft.com/office/powerpoint/2010/main" val="16964941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endParaRPr lang="en-IN"/>
          </a:p>
        </p:txBody>
      </p:sp>
      <p:sp>
        <p:nvSpPr>
          <p:cNvPr id="3" name="Picture Placeholder 2"/>
          <p:cNvSpPr>
            <a:spLocks noGrp="1"/>
          </p:cNvSpPr>
          <p:nvPr>
            <p:ph type="pic" idx="1"/>
          </p:nvPr>
        </p:nvSpPr>
        <p:spPr>
          <a:xfrm>
            <a:off x="5183188" y="987425"/>
            <a:ext cx="6172200" cy="4873625"/>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IN" noProof="0" dirty="0"/>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3">
            <a:extLst>
              <a:ext uri="{FF2B5EF4-FFF2-40B4-BE49-F238E27FC236}">
                <a16:creationId xmlns:a16="http://schemas.microsoft.com/office/drawing/2014/main" id="{36A9D257-9F0C-48FA-B45E-427B67C0A549}"/>
              </a:ext>
            </a:extLst>
          </p:cNvPr>
          <p:cNvSpPr>
            <a:spLocks noGrp="1"/>
          </p:cNvSpPr>
          <p:nvPr>
            <p:ph type="dt" sz="half" idx="10"/>
          </p:nvPr>
        </p:nvSpPr>
        <p:spPr>
          <a:xfrm>
            <a:off x="838200" y="6356350"/>
            <a:ext cx="2743200" cy="365125"/>
          </a:xfrm>
          <a:prstGeom prst="rect">
            <a:avLst/>
          </a:prstGeom>
        </p:spPr>
        <p:txBody>
          <a:bodyPr/>
          <a:lstStyle>
            <a:lvl1pPr>
              <a:defRPr/>
            </a:lvl1pPr>
          </a:lstStyle>
          <a:p>
            <a:pPr>
              <a:defRPr/>
            </a:pPr>
            <a:endParaRPr lang="en-IN" dirty="0"/>
          </a:p>
        </p:txBody>
      </p:sp>
      <p:sp>
        <p:nvSpPr>
          <p:cNvPr id="6" name="Footer Placeholder 4">
            <a:extLst>
              <a:ext uri="{FF2B5EF4-FFF2-40B4-BE49-F238E27FC236}">
                <a16:creationId xmlns:a16="http://schemas.microsoft.com/office/drawing/2014/main" id="{727F1E60-B292-486E-B756-EC7FFDB49B0F}"/>
              </a:ext>
            </a:extLst>
          </p:cNvPr>
          <p:cNvSpPr>
            <a:spLocks noGrp="1"/>
          </p:cNvSpPr>
          <p:nvPr>
            <p:ph type="ftr" sz="quarter" idx="11"/>
          </p:nvPr>
        </p:nvSpPr>
        <p:spPr>
          <a:xfrm>
            <a:off x="4038600" y="6356350"/>
            <a:ext cx="4114800" cy="365125"/>
          </a:xfrm>
          <a:prstGeom prst="rect">
            <a:avLst/>
          </a:prstGeom>
        </p:spPr>
        <p:txBody>
          <a:bodyPr/>
          <a:lstStyle>
            <a:lvl1pPr>
              <a:defRPr/>
            </a:lvl1pPr>
          </a:lstStyle>
          <a:p>
            <a:pPr>
              <a:defRPr/>
            </a:pPr>
            <a:endParaRPr lang="en-IN" dirty="0"/>
          </a:p>
        </p:txBody>
      </p:sp>
      <p:sp>
        <p:nvSpPr>
          <p:cNvPr id="7" name="Slide Number Placeholder 5">
            <a:extLst>
              <a:ext uri="{FF2B5EF4-FFF2-40B4-BE49-F238E27FC236}">
                <a16:creationId xmlns:a16="http://schemas.microsoft.com/office/drawing/2014/main" id="{D8EE263D-A925-42A2-BF38-52FE0918AAAE}"/>
              </a:ext>
            </a:extLst>
          </p:cNvPr>
          <p:cNvSpPr>
            <a:spLocks noGrp="1"/>
          </p:cNvSpPr>
          <p:nvPr>
            <p:ph type="sldNum" sz="quarter" idx="12"/>
          </p:nvPr>
        </p:nvSpPr>
        <p:spPr/>
        <p:txBody>
          <a:bodyPr/>
          <a:lstStyle>
            <a:lvl1pPr>
              <a:defRPr/>
            </a:lvl1pPr>
          </a:lstStyle>
          <a:p>
            <a:pPr>
              <a:defRPr/>
            </a:pPr>
            <a:fld id="{A6FD0F41-2726-444C-834F-9EF625C17D7B}" type="slidenum">
              <a:rPr lang="en-IN" altLang="en-US"/>
              <a:pPr>
                <a:defRPr/>
              </a:pPr>
              <a:t>‹#›</a:t>
            </a:fld>
            <a:endParaRPr lang="en-IN" altLang="en-US" dirty="0"/>
          </a:p>
        </p:txBody>
      </p:sp>
      <p:pic>
        <p:nvPicPr>
          <p:cNvPr id="8" name="Picture 2" descr="IIT Guwahati - Wikipedia">
            <a:extLst>
              <a:ext uri="{FF2B5EF4-FFF2-40B4-BE49-F238E27FC236}">
                <a16:creationId xmlns:a16="http://schemas.microsoft.com/office/drawing/2014/main" id="{83BE275F-4CD7-4617-A291-D3ED937842BF}"/>
              </a:ext>
            </a:extLst>
          </p:cNvPr>
          <p:cNvPicPr>
            <a:picLocks noChangeAspect="1" noChangeArrowheads="1"/>
          </p:cNvPicPr>
          <p:nvPr userDrawn="1"/>
        </p:nvPicPr>
        <p:blipFill>
          <a:blip r:embed="rId2" cstate="hqprint">
            <a:extLst>
              <a:ext uri="{28A0092B-C50C-407E-A947-70E740481C1C}">
                <a14:useLocalDpi xmlns:a14="http://schemas.microsoft.com/office/drawing/2010/main" val="0"/>
              </a:ext>
            </a:extLst>
          </a:blip>
          <a:srcRect/>
          <a:stretch>
            <a:fillRect/>
          </a:stretch>
        </p:blipFill>
        <p:spPr bwMode="auto">
          <a:xfrm>
            <a:off x="125146" y="182977"/>
            <a:ext cx="713054" cy="720185"/>
          </a:xfrm>
          <a:prstGeom prst="rect">
            <a:avLst/>
          </a:prstGeom>
          <a:noFill/>
          <a:extLst>
            <a:ext uri="{909E8E84-426E-40DD-AFC4-6F175D3DCCD1}">
              <a14:hiddenFill xmlns:a14="http://schemas.microsoft.com/office/drawing/2010/main">
                <a:solidFill>
                  <a:srgbClr val="FFFFFF"/>
                </a:solidFill>
              </a14:hiddenFill>
            </a:ext>
          </a:extLst>
        </p:spPr>
      </p:pic>
      <p:sp>
        <p:nvSpPr>
          <p:cNvPr id="9" name="Footer Placeholder 4">
            <a:extLst>
              <a:ext uri="{FF2B5EF4-FFF2-40B4-BE49-F238E27FC236}">
                <a16:creationId xmlns:a16="http://schemas.microsoft.com/office/drawing/2014/main" id="{115CC58A-3ABC-4198-B860-CEF316E0A1A8}"/>
              </a:ext>
            </a:extLst>
          </p:cNvPr>
          <p:cNvSpPr txBox="1">
            <a:spLocks/>
          </p:cNvSpPr>
          <p:nvPr userDrawn="1"/>
        </p:nvSpPr>
        <p:spPr>
          <a:xfrm>
            <a:off x="3694631" y="6208231"/>
            <a:ext cx="4614729" cy="365125"/>
          </a:xfrm>
          <a:prstGeom prst="rect">
            <a:avLst/>
          </a:prstGeom>
        </p:spPr>
        <p:txBody>
          <a:bodyPr/>
          <a:lstStyle>
            <a:defPPr>
              <a:defRPr lang="en-US"/>
            </a:defPPr>
            <a:lvl1pPr algn="ctr" rtl="0" eaLnBrk="0" fontAlgn="base" hangingPunct="0">
              <a:spcBef>
                <a:spcPct val="0"/>
              </a:spcBef>
              <a:spcAft>
                <a:spcPct val="0"/>
              </a:spcAft>
              <a:defRPr sz="1400" b="0" kern="1200">
                <a:solidFill>
                  <a:srgbClr val="002060"/>
                </a:solidFill>
                <a:latin typeface="Baskerville Old Face" panose="02020602080505020303" pitchFamily="18"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defRPr/>
            </a:pPr>
            <a:r>
              <a:rPr lang="en-US" dirty="0"/>
              <a:t>ME 617: Manufacturing of Polymers and Polymer Composites</a:t>
            </a:r>
            <a:endParaRPr lang="en-IN" dirty="0"/>
          </a:p>
        </p:txBody>
      </p:sp>
    </p:spTree>
    <p:extLst>
      <p:ext uri="{BB962C8B-B14F-4D97-AF65-F5344CB8AC3E}">
        <p14:creationId xmlns:p14="http://schemas.microsoft.com/office/powerpoint/2010/main" val="4854226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B4389423-C00A-4116-A35D-83156DA0B68C}"/>
              </a:ext>
            </a:extLst>
          </p:cNvPr>
          <p:cNvSpPr/>
          <p:nvPr userDrawn="1"/>
        </p:nvSpPr>
        <p:spPr>
          <a:xfrm>
            <a:off x="0" y="6561667"/>
            <a:ext cx="12192000" cy="291168"/>
          </a:xfrm>
          <a:prstGeom prst="rect">
            <a:avLst/>
          </a:prstGeom>
          <a:gradFill flip="none" rotWithShape="1">
            <a:gsLst>
              <a:gs pos="65000">
                <a:schemeClr val="accent1">
                  <a:lumMod val="40000"/>
                  <a:lumOff val="60000"/>
                </a:schemeClr>
              </a:gs>
              <a:gs pos="0">
                <a:schemeClr val="bg1"/>
              </a:gs>
              <a:gs pos="97000">
                <a:schemeClr val="accent1">
                  <a:lumMod val="60000"/>
                </a:schemeClr>
              </a:gs>
            </a:gsLst>
            <a:path path="circle">
              <a:fillToRect r="100000" b="100000"/>
            </a:path>
            <a:tileRect l="-100000" t="-100000"/>
          </a:gra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 name="Slide Number Placeholder 5">
            <a:extLst>
              <a:ext uri="{FF2B5EF4-FFF2-40B4-BE49-F238E27FC236}">
                <a16:creationId xmlns:a16="http://schemas.microsoft.com/office/drawing/2014/main" id="{D3FAD01E-9C0D-440B-958C-E30AA0FDC93B}"/>
              </a:ext>
            </a:extLst>
          </p:cNvPr>
          <p:cNvSpPr>
            <a:spLocks noGrp="1"/>
          </p:cNvSpPr>
          <p:nvPr>
            <p:ph type="sldNum" sz="quarter" idx="4"/>
          </p:nvPr>
        </p:nvSpPr>
        <p:spPr>
          <a:xfrm>
            <a:off x="9338733" y="6153414"/>
            <a:ext cx="27432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a:solidFill>
                  <a:srgbClr val="898989"/>
                </a:solidFill>
              </a:defRPr>
            </a:lvl1pPr>
          </a:lstStyle>
          <a:p>
            <a:pPr>
              <a:defRPr/>
            </a:pPr>
            <a:fld id="{04E4774E-B654-4A6E-9977-B4F2A76F0A41}" type="slidenum">
              <a:rPr lang="en-IN" altLang="en-US"/>
              <a:pPr>
                <a:defRPr/>
              </a:pPr>
              <a:t>‹#›</a:t>
            </a:fld>
            <a:endParaRPr lang="en-IN" altLang="en-US" dirty="0"/>
          </a:p>
        </p:txBody>
      </p:sp>
      <p:sp>
        <p:nvSpPr>
          <p:cNvPr id="9" name="TextBox 8">
            <a:extLst>
              <a:ext uri="{FF2B5EF4-FFF2-40B4-BE49-F238E27FC236}">
                <a16:creationId xmlns:a16="http://schemas.microsoft.com/office/drawing/2014/main" id="{BFB78217-956B-43DF-AFCA-E3B82EB1AAEB}"/>
              </a:ext>
            </a:extLst>
          </p:cNvPr>
          <p:cNvSpPr txBox="1"/>
          <p:nvPr userDrawn="1"/>
        </p:nvSpPr>
        <p:spPr>
          <a:xfrm>
            <a:off x="4827064" y="6564253"/>
            <a:ext cx="2537875" cy="276999"/>
          </a:xfrm>
          <a:prstGeom prst="rect">
            <a:avLst/>
          </a:prstGeom>
          <a:noFill/>
        </p:spPr>
        <p:txBody>
          <a:bodyPr wrap="none" rtlCol="0">
            <a:spAutoFit/>
          </a:bodyPr>
          <a:lstStyle/>
          <a:p>
            <a:pPr algn="ctr"/>
            <a:r>
              <a:rPr lang="en-US" sz="1200" b="0" dirty="0">
                <a:solidFill>
                  <a:schemeClr val="tx1"/>
                </a:solidFill>
                <a:latin typeface="Bahnschrift SemiBold SemiConden" panose="020B0502040204020203" pitchFamily="34" charset="0"/>
              </a:rPr>
              <a:t>Indian Institute of Technology Guwahati</a:t>
            </a:r>
            <a:endParaRPr lang="en-IN" sz="1200" b="0" dirty="0">
              <a:solidFill>
                <a:schemeClr val="tx1"/>
              </a:solidFill>
              <a:latin typeface="Bahnschrift SemiBold SemiConden" panose="020B0502040204020203" pitchFamily="34" charset="0"/>
            </a:endParaRPr>
          </a:p>
        </p:txBody>
      </p:sp>
      <p:pic>
        <p:nvPicPr>
          <p:cNvPr id="12" name="Picture 2" descr="IIT Guwahati - Wikipedia"/>
          <p:cNvPicPr>
            <a:picLocks noChangeAspect="1" noChangeArrowheads="1"/>
          </p:cNvPicPr>
          <p:nvPr userDrawn="1"/>
        </p:nvPicPr>
        <p:blipFill>
          <a:blip r:embed="rId13" cstate="hqprint">
            <a:extLst>
              <a:ext uri="{28A0092B-C50C-407E-A947-70E740481C1C}">
                <a14:useLocalDpi xmlns:a14="http://schemas.microsoft.com/office/drawing/2010/main" val="0"/>
              </a:ext>
            </a:extLst>
          </a:blip>
          <a:srcRect/>
          <a:stretch>
            <a:fillRect/>
          </a:stretch>
        </p:blipFill>
        <p:spPr bwMode="auto">
          <a:xfrm>
            <a:off x="4566601" y="6561667"/>
            <a:ext cx="293105" cy="296036"/>
          </a:xfrm>
          <a:prstGeom prst="rect">
            <a:avLst/>
          </a:prstGeom>
          <a:noFill/>
          <a:extLst>
            <a:ext uri="{909E8E84-426E-40DD-AFC4-6F175D3DCCD1}">
              <a14:hiddenFill xmlns:a14="http://schemas.microsoft.com/office/drawing/2010/main">
                <a:solidFill>
                  <a:srgbClr val="FFFFFF"/>
                </a:solidFill>
              </a14:hiddenFill>
            </a:ext>
          </a:extLst>
        </p:spPr>
      </p:pic>
    </p:spTree>
  </p:cSld>
  <p:clrMap bg1="lt1" tx1="dk1" bg2="lt2" tx2="dk2" accent1="accent1" accent2="accent2" accent3="accent3" accent4="accent4" accent5="accent5" accent6="accent6" hlink="hlink" folHlink="folHlink"/>
  <p:sldLayoutIdLst>
    <p:sldLayoutId id="2147483650" r:id="rId1"/>
    <p:sldLayoutId id="2147483652" r:id="rId2"/>
    <p:sldLayoutId id="2147483649" r:id="rId3"/>
    <p:sldLayoutId id="2147483651"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4.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hyperlink" Target="https://doi.org/10.1007/s40033-023-00631-2" TargetMode="Externa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Layout" Target="../slideLayouts/slideLayout2.xml"/><Relationship Id="rId6" Type="http://schemas.openxmlformats.org/officeDocument/2006/relationships/image" Target="../media/image9.jpg"/><Relationship Id="rId5" Type="http://schemas.openxmlformats.org/officeDocument/2006/relationships/image" Target="../media/image8.jpg"/><Relationship Id="rId4" Type="http://schemas.openxmlformats.org/officeDocument/2006/relationships/image" Target="../media/image7.jpg"/></Relationships>
</file>

<file path=ppt/slides/_rels/slide7.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Subtitle 2">
            <a:extLst>
              <a:ext uri="{FF2B5EF4-FFF2-40B4-BE49-F238E27FC236}">
                <a16:creationId xmlns:a16="http://schemas.microsoft.com/office/drawing/2014/main" id="{D3D7D949-F876-4D7E-AEED-812796E55050}"/>
              </a:ext>
            </a:extLst>
          </p:cNvPr>
          <p:cNvSpPr>
            <a:spLocks noGrp="1"/>
          </p:cNvSpPr>
          <p:nvPr>
            <p:ph type="subTitle" idx="1"/>
          </p:nvPr>
        </p:nvSpPr>
        <p:spPr>
          <a:xfrm>
            <a:off x="372149" y="4780444"/>
            <a:ext cx="3884165" cy="1755224"/>
          </a:xfrm>
          <a:solidFill>
            <a:schemeClr val="bg1"/>
          </a:solidFill>
        </p:spPr>
        <p:txBody>
          <a:bodyPr wrap="square">
            <a:spAutoFit/>
          </a:bodyPr>
          <a:lstStyle/>
          <a:p>
            <a:pPr algn="l">
              <a:spcBef>
                <a:spcPct val="0"/>
              </a:spcBef>
            </a:pPr>
            <a:r>
              <a:rPr lang="en-IN" altLang="en-US" dirty="0">
                <a:latin typeface="Baskerville Old Face" panose="02020602080505020303" pitchFamily="18" charset="0"/>
                <a:cs typeface="Times New Roman" panose="02020603050405020304" pitchFamily="18" charset="0"/>
              </a:rPr>
              <a:t>Submitted by:</a:t>
            </a:r>
          </a:p>
          <a:p>
            <a:pPr algn="l">
              <a:spcBef>
                <a:spcPct val="0"/>
              </a:spcBef>
            </a:pPr>
            <a:r>
              <a:rPr lang="en-US" altLang="en-US" dirty="0">
                <a:latin typeface="Baskerville Old Face" panose="02020602080505020303" pitchFamily="18" charset="0"/>
                <a:cs typeface="Times New Roman" panose="02020603050405020304" pitchFamily="18" charset="0"/>
              </a:rPr>
              <a:t>Akash Dewangan (234103212)</a:t>
            </a:r>
          </a:p>
          <a:p>
            <a:pPr algn="l">
              <a:spcBef>
                <a:spcPct val="0"/>
              </a:spcBef>
            </a:pPr>
            <a:r>
              <a:rPr lang="en-US" altLang="en-US" dirty="0">
                <a:latin typeface="Baskerville Old Face" panose="02020602080505020303" pitchFamily="18" charset="0"/>
                <a:cs typeface="Times New Roman" panose="02020603050405020304" pitchFamily="18" charset="0"/>
              </a:rPr>
              <a:t>Dileswar Meher (234103216)</a:t>
            </a:r>
          </a:p>
          <a:p>
            <a:pPr algn="l">
              <a:spcBef>
                <a:spcPct val="0"/>
              </a:spcBef>
            </a:pPr>
            <a:r>
              <a:rPr lang="en-US" altLang="en-US" dirty="0">
                <a:latin typeface="Baskerville Old Face" panose="02020602080505020303" pitchFamily="18" charset="0"/>
                <a:cs typeface="Times New Roman" panose="02020603050405020304" pitchFamily="18" charset="0"/>
              </a:rPr>
              <a:t>Saurabh Pal (234103223)</a:t>
            </a:r>
          </a:p>
          <a:p>
            <a:pPr algn="l">
              <a:spcBef>
                <a:spcPct val="0"/>
              </a:spcBef>
            </a:pPr>
            <a:endParaRPr lang="en-US" altLang="en-US" dirty="0">
              <a:latin typeface="Baskerville Old Face" panose="02020602080505020303"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0EE7A389-0850-8B43-AE78-E28AD38DD885}"/>
              </a:ext>
            </a:extLst>
          </p:cNvPr>
          <p:cNvSpPr txBox="1"/>
          <p:nvPr/>
        </p:nvSpPr>
        <p:spPr>
          <a:xfrm>
            <a:off x="1403350" y="1417008"/>
            <a:ext cx="9385300" cy="1090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1" hangingPunct="1">
              <a:lnSpc>
                <a:spcPct val="90000"/>
              </a:lnSpc>
              <a:defRPr sz="2800" b="1">
                <a:solidFill>
                  <a:srgbClr val="002060"/>
                </a:solidFill>
                <a:latin typeface="Britannic Bold" panose="020B0903060703020204" pitchFamily="34" charset="0"/>
                <a:ea typeface="+mj-ea"/>
                <a:cs typeface="Times New Roman" panose="02020603050405020304" pitchFamily="18" charset="0"/>
              </a:defRPr>
            </a:lvl1pPr>
            <a:lvl2pPr>
              <a:lnSpc>
                <a:spcPct val="90000"/>
              </a:lnSpc>
              <a:defRPr sz="4400">
                <a:latin typeface="Calibri Light" panose="020F0302020204030204" pitchFamily="34" charset="0"/>
              </a:defRPr>
            </a:lvl2pPr>
            <a:lvl3pPr>
              <a:lnSpc>
                <a:spcPct val="90000"/>
              </a:lnSpc>
              <a:defRPr sz="4400">
                <a:latin typeface="Calibri Light" panose="020F0302020204030204" pitchFamily="34" charset="0"/>
              </a:defRPr>
            </a:lvl3pPr>
            <a:lvl4pPr>
              <a:lnSpc>
                <a:spcPct val="90000"/>
              </a:lnSpc>
              <a:defRPr sz="4400">
                <a:latin typeface="Calibri Light" panose="020F0302020204030204" pitchFamily="34" charset="0"/>
              </a:defRPr>
            </a:lvl4pPr>
            <a:lvl5pPr>
              <a:lnSpc>
                <a:spcPct val="90000"/>
              </a:lnSpc>
              <a:defRPr sz="4400">
                <a:latin typeface="Calibri Light" panose="020F0302020204030204" pitchFamily="34" charset="0"/>
              </a:defRPr>
            </a:lvl5pPr>
            <a:lvl6pPr marL="457200" fontAlgn="base">
              <a:lnSpc>
                <a:spcPct val="90000"/>
              </a:lnSpc>
              <a:spcBef>
                <a:spcPct val="0"/>
              </a:spcBef>
              <a:spcAft>
                <a:spcPct val="0"/>
              </a:spcAft>
              <a:defRPr sz="4400">
                <a:latin typeface="Calibri Light" panose="020F0302020204030204" pitchFamily="34" charset="0"/>
              </a:defRPr>
            </a:lvl6pPr>
            <a:lvl7pPr marL="914400" fontAlgn="base">
              <a:lnSpc>
                <a:spcPct val="90000"/>
              </a:lnSpc>
              <a:spcBef>
                <a:spcPct val="0"/>
              </a:spcBef>
              <a:spcAft>
                <a:spcPct val="0"/>
              </a:spcAft>
              <a:defRPr sz="4400">
                <a:latin typeface="Calibri Light" panose="020F0302020204030204" pitchFamily="34" charset="0"/>
              </a:defRPr>
            </a:lvl7pPr>
            <a:lvl8pPr marL="1371600" fontAlgn="base">
              <a:lnSpc>
                <a:spcPct val="90000"/>
              </a:lnSpc>
              <a:spcBef>
                <a:spcPct val="0"/>
              </a:spcBef>
              <a:spcAft>
                <a:spcPct val="0"/>
              </a:spcAft>
              <a:defRPr sz="4400">
                <a:latin typeface="Calibri Light" panose="020F0302020204030204" pitchFamily="34" charset="0"/>
              </a:defRPr>
            </a:lvl8pPr>
            <a:lvl9pPr marL="1828800" fontAlgn="base">
              <a:lnSpc>
                <a:spcPct val="90000"/>
              </a:lnSpc>
              <a:spcBef>
                <a:spcPct val="0"/>
              </a:spcBef>
              <a:spcAft>
                <a:spcPct val="0"/>
              </a:spcAft>
              <a:defRPr sz="4400">
                <a:latin typeface="Calibri Light" panose="020F0302020204030204" pitchFamily="34" charset="0"/>
              </a:defRPr>
            </a:lvl9pPr>
          </a:lstStyle>
          <a:p>
            <a:r>
              <a:rPr lang="en-US" altLang="en-US" sz="3600" dirty="0">
                <a:solidFill>
                  <a:srgbClr val="0070C0"/>
                </a:solidFill>
              </a:rPr>
              <a:t>Tensile Behaviour of CNTs(0.50%) based Carbon/Glass Reinforced Hybrid Composites</a:t>
            </a:r>
          </a:p>
        </p:txBody>
      </p:sp>
      <p:pic>
        <p:nvPicPr>
          <p:cNvPr id="1026" name="Picture 2" descr="IIT Guwahati - Wikipedia"/>
          <p:cNvPicPr>
            <a:picLocks noChangeAspect="1" noChangeArrowheads="1"/>
          </p:cNvPicPr>
          <p:nvPr/>
        </p:nvPicPr>
        <p:blipFill>
          <a:blip r:embed="rId2" cstate="hqprint">
            <a:extLst>
              <a:ext uri="{28A0092B-C50C-407E-A947-70E740481C1C}">
                <a14:useLocalDpi xmlns:a14="http://schemas.microsoft.com/office/drawing/2010/main" val="0"/>
              </a:ext>
            </a:extLst>
          </a:blip>
          <a:srcRect/>
          <a:stretch>
            <a:fillRect/>
          </a:stretch>
        </p:blipFill>
        <p:spPr bwMode="auto">
          <a:xfrm>
            <a:off x="5020040" y="2654563"/>
            <a:ext cx="1801182" cy="1819194"/>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D7257746-D1D1-4F39-8DE0-DA069B6ED226}"/>
              </a:ext>
            </a:extLst>
          </p:cNvPr>
          <p:cNvSpPr/>
          <p:nvPr/>
        </p:nvSpPr>
        <p:spPr>
          <a:xfrm>
            <a:off x="1819846" y="348546"/>
            <a:ext cx="9190336" cy="523220"/>
          </a:xfrm>
          <a:prstGeom prst="rect">
            <a:avLst/>
          </a:prstGeom>
        </p:spPr>
        <p:txBody>
          <a:bodyPr wrap="none">
            <a:spAutoFit/>
          </a:bodyPr>
          <a:lstStyle/>
          <a:p>
            <a:r>
              <a:rPr lang="en-IN" altLang="en-US" sz="2800" b="1" dirty="0">
                <a:latin typeface="Baskerville Old Face" panose="02020602080505020303" pitchFamily="18" charset="0"/>
                <a:cs typeface="Times New Roman" panose="02020603050405020304" pitchFamily="18" charset="0"/>
              </a:rPr>
              <a:t>ME 617: Manufacturing of Polymers and Polymer Composites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7134CB-D119-873C-BDB2-6A604AF5F55D}"/>
              </a:ext>
            </a:extLst>
          </p:cNvPr>
          <p:cNvSpPr>
            <a:spLocks noGrp="1"/>
          </p:cNvSpPr>
          <p:nvPr>
            <p:ph type="title"/>
          </p:nvPr>
        </p:nvSpPr>
        <p:spPr/>
        <p:txBody>
          <a:bodyPr/>
          <a:lstStyle/>
          <a:p>
            <a:r>
              <a:rPr lang="en-IN" dirty="0"/>
              <a:t>Results of 3-Point Bending Test</a:t>
            </a:r>
          </a:p>
        </p:txBody>
      </p:sp>
      <p:sp>
        <p:nvSpPr>
          <p:cNvPr id="5" name="Slide Number Placeholder 4">
            <a:extLst>
              <a:ext uri="{FF2B5EF4-FFF2-40B4-BE49-F238E27FC236}">
                <a16:creationId xmlns:a16="http://schemas.microsoft.com/office/drawing/2014/main" id="{3411B79A-00C9-E634-F096-72FED4C3B8F9}"/>
              </a:ext>
            </a:extLst>
          </p:cNvPr>
          <p:cNvSpPr>
            <a:spLocks noGrp="1"/>
          </p:cNvSpPr>
          <p:nvPr>
            <p:ph type="sldNum" sz="quarter" idx="12"/>
          </p:nvPr>
        </p:nvSpPr>
        <p:spPr/>
        <p:txBody>
          <a:bodyPr/>
          <a:lstStyle/>
          <a:p>
            <a:pPr>
              <a:defRPr/>
            </a:pPr>
            <a:fld id="{426A6253-FFE1-4DFF-A28E-BFC00FBAFBD0}" type="slidenum">
              <a:rPr lang="en-IN" altLang="en-US" smtClean="0"/>
              <a:pPr>
                <a:defRPr/>
              </a:pPr>
              <a:t>10</a:t>
            </a:fld>
            <a:endParaRPr lang="en-IN" altLang="en-US" dirty="0"/>
          </a:p>
        </p:txBody>
      </p:sp>
      <p:pic>
        <p:nvPicPr>
          <p:cNvPr id="6" name="Content Placeholder 5">
            <a:extLst>
              <a:ext uri="{FF2B5EF4-FFF2-40B4-BE49-F238E27FC236}">
                <a16:creationId xmlns:a16="http://schemas.microsoft.com/office/drawing/2014/main" id="{ACA51795-A205-9C71-D890-2275C459D429}"/>
              </a:ext>
            </a:extLst>
          </p:cNvPr>
          <p:cNvPicPr>
            <a:picLocks noGrp="1" noChangeAspect="1"/>
          </p:cNvPicPr>
          <p:nvPr>
            <p:ph sz="half" idx="1"/>
          </p:nvPr>
        </p:nvPicPr>
        <p:blipFill>
          <a:blip r:embed="rId2"/>
          <a:stretch>
            <a:fillRect/>
          </a:stretch>
        </p:blipFill>
        <p:spPr>
          <a:xfrm>
            <a:off x="0" y="1340881"/>
            <a:ext cx="6268598" cy="3682809"/>
          </a:xfrm>
          <a:prstGeom prst="rect">
            <a:avLst/>
          </a:prstGeom>
        </p:spPr>
      </p:pic>
      <p:pic>
        <p:nvPicPr>
          <p:cNvPr id="7" name="Content Placeholder 6">
            <a:extLst>
              <a:ext uri="{FF2B5EF4-FFF2-40B4-BE49-F238E27FC236}">
                <a16:creationId xmlns:a16="http://schemas.microsoft.com/office/drawing/2014/main" id="{DB143BC4-53A7-2E07-B112-3DE45EDF2C99}"/>
              </a:ext>
            </a:extLst>
          </p:cNvPr>
          <p:cNvPicPr>
            <a:picLocks noGrp="1" noChangeAspect="1"/>
          </p:cNvPicPr>
          <p:nvPr>
            <p:ph sz="half" idx="2"/>
          </p:nvPr>
        </p:nvPicPr>
        <p:blipFill>
          <a:blip r:embed="rId3"/>
          <a:stretch>
            <a:fillRect/>
          </a:stretch>
        </p:blipFill>
        <p:spPr>
          <a:xfrm>
            <a:off x="5585554" y="1357361"/>
            <a:ext cx="6674487" cy="3666330"/>
          </a:xfrm>
          <a:prstGeom prst="rect">
            <a:avLst/>
          </a:prstGeom>
        </p:spPr>
      </p:pic>
      <p:sp>
        <p:nvSpPr>
          <p:cNvPr id="9" name="TextBox 8">
            <a:extLst>
              <a:ext uri="{FF2B5EF4-FFF2-40B4-BE49-F238E27FC236}">
                <a16:creationId xmlns:a16="http://schemas.microsoft.com/office/drawing/2014/main" id="{4534DB5C-004B-BBF7-CAC2-CEA55750596B}"/>
              </a:ext>
            </a:extLst>
          </p:cNvPr>
          <p:cNvSpPr txBox="1"/>
          <p:nvPr/>
        </p:nvSpPr>
        <p:spPr>
          <a:xfrm>
            <a:off x="838200" y="5302853"/>
            <a:ext cx="3755834" cy="461665"/>
          </a:xfrm>
          <a:prstGeom prst="rect">
            <a:avLst/>
          </a:prstGeom>
          <a:noFill/>
        </p:spPr>
        <p:txBody>
          <a:bodyPr wrap="square" rtlCol="0">
            <a:spAutoFit/>
          </a:bodyPr>
          <a:lstStyle/>
          <a:p>
            <a:r>
              <a:rPr lang="en-IN" sz="2400" dirty="0">
                <a:latin typeface="Baskerville Old Face" panose="02020602080505020303" pitchFamily="18" charset="0"/>
              </a:rPr>
              <a:t>Fig. 3. Stress vs Strain Graph</a:t>
            </a:r>
          </a:p>
        </p:txBody>
      </p:sp>
      <p:sp>
        <p:nvSpPr>
          <p:cNvPr id="10" name="TextBox 9">
            <a:extLst>
              <a:ext uri="{FF2B5EF4-FFF2-40B4-BE49-F238E27FC236}">
                <a16:creationId xmlns:a16="http://schemas.microsoft.com/office/drawing/2014/main" id="{8A8DB89F-9463-5931-3000-7F1A37B74CE8}"/>
              </a:ext>
            </a:extLst>
          </p:cNvPr>
          <p:cNvSpPr txBox="1"/>
          <p:nvPr/>
        </p:nvSpPr>
        <p:spPr>
          <a:xfrm>
            <a:off x="6268598" y="5269806"/>
            <a:ext cx="3883183" cy="461665"/>
          </a:xfrm>
          <a:prstGeom prst="rect">
            <a:avLst/>
          </a:prstGeom>
          <a:noFill/>
        </p:spPr>
        <p:txBody>
          <a:bodyPr wrap="square" rtlCol="0">
            <a:spAutoFit/>
          </a:bodyPr>
          <a:lstStyle/>
          <a:p>
            <a:r>
              <a:rPr lang="en-IN" sz="2400" dirty="0">
                <a:latin typeface="Baskerville Old Face" panose="02020602080505020303" pitchFamily="18" charset="0"/>
              </a:rPr>
              <a:t>Fig. 4. Force vs Displacement</a:t>
            </a:r>
          </a:p>
        </p:txBody>
      </p:sp>
    </p:spTree>
    <p:extLst>
      <p:ext uri="{BB962C8B-B14F-4D97-AF65-F5344CB8AC3E}">
        <p14:creationId xmlns:p14="http://schemas.microsoft.com/office/powerpoint/2010/main" val="17987628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36B41C-3C30-DC1C-F332-1DC7E3E98FCD}"/>
              </a:ext>
            </a:extLst>
          </p:cNvPr>
          <p:cNvSpPr>
            <a:spLocks noGrp="1"/>
          </p:cNvSpPr>
          <p:nvPr>
            <p:ph type="title"/>
          </p:nvPr>
        </p:nvSpPr>
        <p:spPr/>
        <p:txBody>
          <a:bodyPr/>
          <a:lstStyle/>
          <a:p>
            <a:r>
              <a:rPr lang="en-IN" dirty="0"/>
              <a:t>Discussion</a:t>
            </a:r>
          </a:p>
        </p:txBody>
      </p:sp>
      <p:sp>
        <p:nvSpPr>
          <p:cNvPr id="3" name="Content Placeholder 2">
            <a:extLst>
              <a:ext uri="{FF2B5EF4-FFF2-40B4-BE49-F238E27FC236}">
                <a16:creationId xmlns:a16="http://schemas.microsoft.com/office/drawing/2014/main" id="{5DE82AEA-0C76-2E30-89A6-3BC5F009D83A}"/>
              </a:ext>
            </a:extLst>
          </p:cNvPr>
          <p:cNvSpPr>
            <a:spLocks noGrp="1"/>
          </p:cNvSpPr>
          <p:nvPr>
            <p:ph idx="1"/>
          </p:nvPr>
        </p:nvSpPr>
        <p:spPr/>
        <p:txBody>
          <a:bodyPr/>
          <a:lstStyle/>
          <a:p>
            <a:r>
              <a:rPr lang="en-US" dirty="0"/>
              <a:t>Strength of commercially carbon fiber reinforced composite in general 1.2 </a:t>
            </a:r>
            <a:r>
              <a:rPr lang="en-US" dirty="0" err="1"/>
              <a:t>GPa</a:t>
            </a:r>
            <a:r>
              <a:rPr lang="en-US" dirty="0"/>
              <a:t> . From the experiment it shown in the result that after adding 0.5% CNTs tensile strength become 1.15 </a:t>
            </a:r>
            <a:r>
              <a:rPr lang="en-US" dirty="0" err="1"/>
              <a:t>GPa</a:t>
            </a:r>
            <a:r>
              <a:rPr lang="en-US" dirty="0"/>
              <a:t>.</a:t>
            </a:r>
          </a:p>
          <a:p>
            <a:r>
              <a:rPr lang="en-IN" dirty="0"/>
              <a:t>The mechanical properties have been enhanced with the incorporation of glass </a:t>
            </a:r>
            <a:r>
              <a:rPr lang="en-IN" dirty="0" err="1"/>
              <a:t>fiber</a:t>
            </a:r>
            <a:r>
              <a:rPr lang="en-IN" dirty="0"/>
              <a:t> and carbon </a:t>
            </a:r>
            <a:r>
              <a:rPr lang="en-IN" dirty="0" err="1"/>
              <a:t>fiber</a:t>
            </a:r>
            <a:r>
              <a:rPr lang="en-IN" dirty="0"/>
              <a:t> with CNTs.</a:t>
            </a:r>
          </a:p>
          <a:p>
            <a:endParaRPr lang="en-US" dirty="0"/>
          </a:p>
        </p:txBody>
      </p:sp>
      <p:sp>
        <p:nvSpPr>
          <p:cNvPr id="4" name="Slide Number Placeholder 3">
            <a:extLst>
              <a:ext uri="{FF2B5EF4-FFF2-40B4-BE49-F238E27FC236}">
                <a16:creationId xmlns:a16="http://schemas.microsoft.com/office/drawing/2014/main" id="{CD31BF04-6326-E7A6-256B-E5848249E458}"/>
              </a:ext>
            </a:extLst>
          </p:cNvPr>
          <p:cNvSpPr>
            <a:spLocks noGrp="1"/>
          </p:cNvSpPr>
          <p:nvPr>
            <p:ph type="sldNum" sz="quarter" idx="12"/>
          </p:nvPr>
        </p:nvSpPr>
        <p:spPr/>
        <p:txBody>
          <a:bodyPr/>
          <a:lstStyle/>
          <a:p>
            <a:pPr>
              <a:defRPr/>
            </a:pPr>
            <a:fld id="{967FA300-99CC-49F1-BA6D-84FB709D4EEB}" type="slidenum">
              <a:rPr lang="en-IN" altLang="en-US" smtClean="0"/>
              <a:pPr>
                <a:defRPr/>
              </a:pPr>
              <a:t>11</a:t>
            </a:fld>
            <a:endParaRPr lang="en-IN" altLang="en-US" dirty="0"/>
          </a:p>
        </p:txBody>
      </p:sp>
    </p:spTree>
    <p:extLst>
      <p:ext uri="{BB962C8B-B14F-4D97-AF65-F5344CB8AC3E}">
        <p14:creationId xmlns:p14="http://schemas.microsoft.com/office/powerpoint/2010/main" val="29843462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335682-3EE3-C43D-226C-19FD4F799A89}"/>
              </a:ext>
            </a:extLst>
          </p:cNvPr>
          <p:cNvSpPr>
            <a:spLocks noGrp="1"/>
          </p:cNvSpPr>
          <p:nvPr>
            <p:ph type="title"/>
          </p:nvPr>
        </p:nvSpPr>
        <p:spPr/>
        <p:txBody>
          <a:bodyPr/>
          <a:lstStyle/>
          <a:p>
            <a:r>
              <a:rPr lang="en-IN" dirty="0"/>
              <a:t>Conclusions</a:t>
            </a:r>
          </a:p>
        </p:txBody>
      </p:sp>
      <p:sp>
        <p:nvSpPr>
          <p:cNvPr id="3" name="Content Placeholder 2">
            <a:extLst>
              <a:ext uri="{FF2B5EF4-FFF2-40B4-BE49-F238E27FC236}">
                <a16:creationId xmlns:a16="http://schemas.microsoft.com/office/drawing/2014/main" id="{1B678D99-ED32-FA87-7EB0-A591B125E62C}"/>
              </a:ext>
            </a:extLst>
          </p:cNvPr>
          <p:cNvSpPr>
            <a:spLocks noGrp="1"/>
          </p:cNvSpPr>
          <p:nvPr>
            <p:ph idx="1"/>
          </p:nvPr>
        </p:nvSpPr>
        <p:spPr/>
        <p:txBody>
          <a:bodyPr/>
          <a:lstStyle/>
          <a:p>
            <a:r>
              <a:rPr lang="en-IN" dirty="0"/>
              <a:t>The tensile and bending test was done to understand the mechanical properties of the hybrid material and mostly with the incorporation of CNTs the strength is enhanced with some of the other properties.</a:t>
            </a:r>
          </a:p>
          <a:p>
            <a:r>
              <a:rPr lang="en-IN" dirty="0"/>
              <a:t>Observed the process of manufacturing the carbon and glass enforced </a:t>
            </a:r>
            <a:r>
              <a:rPr lang="en-IN" dirty="0" err="1"/>
              <a:t>fiber</a:t>
            </a:r>
            <a:r>
              <a:rPr lang="en-IN" dirty="0"/>
              <a:t> by Hand Lay-up and Vacuum Bagging method and its process parameters.</a:t>
            </a:r>
          </a:p>
          <a:p>
            <a:endParaRPr lang="en-US" dirty="0"/>
          </a:p>
        </p:txBody>
      </p:sp>
      <p:sp>
        <p:nvSpPr>
          <p:cNvPr id="4" name="Slide Number Placeholder 3">
            <a:extLst>
              <a:ext uri="{FF2B5EF4-FFF2-40B4-BE49-F238E27FC236}">
                <a16:creationId xmlns:a16="http://schemas.microsoft.com/office/drawing/2014/main" id="{70AD11DC-D918-AE51-544C-97937D96A9E1}"/>
              </a:ext>
            </a:extLst>
          </p:cNvPr>
          <p:cNvSpPr>
            <a:spLocks noGrp="1"/>
          </p:cNvSpPr>
          <p:nvPr>
            <p:ph type="sldNum" sz="quarter" idx="12"/>
          </p:nvPr>
        </p:nvSpPr>
        <p:spPr/>
        <p:txBody>
          <a:bodyPr/>
          <a:lstStyle/>
          <a:p>
            <a:pPr>
              <a:defRPr/>
            </a:pPr>
            <a:fld id="{967FA300-99CC-49F1-BA6D-84FB709D4EEB}" type="slidenum">
              <a:rPr lang="en-IN" altLang="en-US" smtClean="0"/>
              <a:pPr>
                <a:defRPr/>
              </a:pPr>
              <a:t>12</a:t>
            </a:fld>
            <a:endParaRPr lang="en-IN" altLang="en-US" dirty="0"/>
          </a:p>
        </p:txBody>
      </p:sp>
    </p:spTree>
    <p:extLst>
      <p:ext uri="{BB962C8B-B14F-4D97-AF65-F5344CB8AC3E}">
        <p14:creationId xmlns:p14="http://schemas.microsoft.com/office/powerpoint/2010/main" val="39742215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80C170-82D8-DB66-1A7E-D284D636004F}"/>
              </a:ext>
            </a:extLst>
          </p:cNvPr>
          <p:cNvSpPr>
            <a:spLocks noGrp="1"/>
          </p:cNvSpPr>
          <p:nvPr>
            <p:ph type="title"/>
          </p:nvPr>
        </p:nvSpPr>
        <p:spPr/>
        <p:txBody>
          <a:bodyPr/>
          <a:lstStyle/>
          <a:p>
            <a:r>
              <a:rPr lang="en-IN" dirty="0"/>
              <a:t>References</a:t>
            </a:r>
          </a:p>
        </p:txBody>
      </p:sp>
      <p:sp>
        <p:nvSpPr>
          <p:cNvPr id="3" name="Content Placeholder 2">
            <a:extLst>
              <a:ext uri="{FF2B5EF4-FFF2-40B4-BE49-F238E27FC236}">
                <a16:creationId xmlns:a16="http://schemas.microsoft.com/office/drawing/2014/main" id="{FBD27DBD-53A1-7CD8-F821-70C22D3B4C29}"/>
              </a:ext>
            </a:extLst>
          </p:cNvPr>
          <p:cNvSpPr>
            <a:spLocks noGrp="1"/>
          </p:cNvSpPr>
          <p:nvPr>
            <p:ph idx="1"/>
          </p:nvPr>
        </p:nvSpPr>
        <p:spPr/>
        <p:txBody>
          <a:bodyPr/>
          <a:lstStyle/>
          <a:p>
            <a:pPr>
              <a:buFont typeface="Wingdings" panose="05000000000000000000" pitchFamily="2" charset="2"/>
              <a:buChar char="Ø"/>
            </a:pPr>
            <a:r>
              <a:rPr lang="en-US" sz="2400" b="0" i="0" dirty="0">
                <a:solidFill>
                  <a:srgbClr val="222222"/>
                </a:solidFill>
                <a:effectLst/>
                <a:highlight>
                  <a:srgbClr val="FFFFFF"/>
                </a:highlight>
              </a:rPr>
              <a:t>Amar, Thakur Abhinav, Amit Kumar, and D. K. Yadav. "A Comparative Study on the Properties of Carbon Fiber-Reinforced Polymer Composites Developed by Hand Layup and Vacuum Bagging Molding Techniques." </a:t>
            </a:r>
            <a:r>
              <a:rPr lang="en-US" sz="2400" b="0" i="1" dirty="0">
                <a:solidFill>
                  <a:srgbClr val="222222"/>
                </a:solidFill>
                <a:effectLst/>
                <a:highlight>
                  <a:srgbClr val="FFFFFF"/>
                </a:highlight>
              </a:rPr>
              <a:t>Journal of The Institution of Engineers (India): Series D</a:t>
            </a:r>
            <a:r>
              <a:rPr lang="en-US" sz="2400" b="0" i="0" dirty="0">
                <a:solidFill>
                  <a:srgbClr val="222222"/>
                </a:solidFill>
                <a:effectLst/>
                <a:highlight>
                  <a:srgbClr val="FFFFFF"/>
                </a:highlight>
              </a:rPr>
              <a:t> (2024): 1-13.</a:t>
            </a:r>
            <a:r>
              <a:rPr lang="en-US" sz="2400" b="0" i="0" dirty="0">
                <a:solidFill>
                  <a:srgbClr val="222222"/>
                </a:solidFill>
                <a:effectLst/>
                <a:highlight>
                  <a:srgbClr val="FFFFFF"/>
                </a:highlight>
                <a:hlinkClick r:id="rId2"/>
              </a:rPr>
              <a:t>https://doi.org/10.1007/s40033-023-00631-2</a:t>
            </a:r>
            <a:endParaRPr lang="en-US" sz="2400" b="0" i="0" dirty="0">
              <a:solidFill>
                <a:srgbClr val="222222"/>
              </a:solidFill>
              <a:effectLst/>
              <a:highlight>
                <a:srgbClr val="FFFFFF"/>
              </a:highlight>
            </a:endParaRPr>
          </a:p>
          <a:p>
            <a:pPr>
              <a:buFont typeface="Wingdings" panose="05000000000000000000" pitchFamily="2" charset="2"/>
              <a:buChar char="Ø"/>
            </a:pPr>
            <a:endParaRPr lang="en-US" sz="2400" dirty="0"/>
          </a:p>
        </p:txBody>
      </p:sp>
      <p:sp>
        <p:nvSpPr>
          <p:cNvPr id="4" name="Slide Number Placeholder 3">
            <a:extLst>
              <a:ext uri="{FF2B5EF4-FFF2-40B4-BE49-F238E27FC236}">
                <a16:creationId xmlns:a16="http://schemas.microsoft.com/office/drawing/2014/main" id="{E6F6E5E5-7980-58E6-D7A4-390FA7AAEE2B}"/>
              </a:ext>
            </a:extLst>
          </p:cNvPr>
          <p:cNvSpPr>
            <a:spLocks noGrp="1"/>
          </p:cNvSpPr>
          <p:nvPr>
            <p:ph type="sldNum" sz="quarter" idx="12"/>
          </p:nvPr>
        </p:nvSpPr>
        <p:spPr/>
        <p:txBody>
          <a:bodyPr/>
          <a:lstStyle/>
          <a:p>
            <a:pPr>
              <a:defRPr/>
            </a:pPr>
            <a:fld id="{967FA300-99CC-49F1-BA6D-84FB709D4EEB}" type="slidenum">
              <a:rPr lang="en-IN" altLang="en-US" smtClean="0"/>
              <a:pPr>
                <a:defRPr/>
              </a:pPr>
              <a:t>13</a:t>
            </a:fld>
            <a:endParaRPr lang="en-IN" altLang="en-US" dirty="0"/>
          </a:p>
        </p:txBody>
      </p:sp>
    </p:spTree>
    <p:extLst>
      <p:ext uri="{BB962C8B-B14F-4D97-AF65-F5344CB8AC3E}">
        <p14:creationId xmlns:p14="http://schemas.microsoft.com/office/powerpoint/2010/main" val="6048801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76F8C2-B50F-A966-3C93-63C97072F83F}"/>
              </a:ext>
            </a:extLst>
          </p:cNvPr>
          <p:cNvSpPr>
            <a:spLocks noGrp="1"/>
          </p:cNvSpPr>
          <p:nvPr>
            <p:ph type="title"/>
          </p:nvPr>
        </p:nvSpPr>
        <p:spPr/>
        <p:txBody>
          <a:bodyPr/>
          <a:lstStyle/>
          <a:p>
            <a:r>
              <a:rPr lang="en-IN" dirty="0"/>
              <a:t>Acknowledgments</a:t>
            </a:r>
          </a:p>
        </p:txBody>
      </p:sp>
      <p:sp>
        <p:nvSpPr>
          <p:cNvPr id="3" name="Content Placeholder 2">
            <a:extLst>
              <a:ext uri="{FF2B5EF4-FFF2-40B4-BE49-F238E27FC236}">
                <a16:creationId xmlns:a16="http://schemas.microsoft.com/office/drawing/2014/main" id="{814CDA0C-E5FA-F08F-528D-F3BC3E80DE18}"/>
              </a:ext>
            </a:extLst>
          </p:cNvPr>
          <p:cNvSpPr>
            <a:spLocks noGrp="1"/>
          </p:cNvSpPr>
          <p:nvPr>
            <p:ph idx="1"/>
          </p:nvPr>
        </p:nvSpPr>
        <p:spPr/>
        <p:txBody>
          <a:bodyPr/>
          <a:lstStyle/>
          <a:p>
            <a:pPr marL="0" indent="0">
              <a:buNone/>
            </a:pPr>
            <a:r>
              <a:rPr lang="en-US" dirty="0"/>
              <a:t>Working on the project “</a:t>
            </a:r>
            <a:r>
              <a:rPr lang="en-US" altLang="en-US" sz="2800" dirty="0"/>
              <a:t>Tensile </a:t>
            </a:r>
            <a:r>
              <a:rPr lang="en-US" altLang="en-US" sz="2800" dirty="0" err="1"/>
              <a:t>Behaviour</a:t>
            </a:r>
            <a:r>
              <a:rPr lang="en-US" altLang="en-US" sz="2800" dirty="0"/>
              <a:t> of CNTs(0.50%) based Carbon/Glass Reinforced Hybrid Composites</a:t>
            </a:r>
            <a:r>
              <a:rPr lang="en-US" dirty="0"/>
              <a:t>” is a source of immense knowledge. We are highly grateful to </a:t>
            </a:r>
            <a:r>
              <a:rPr lang="en-US" b="1" dirty="0"/>
              <a:t>Dr. </a:t>
            </a:r>
            <a:r>
              <a:rPr lang="en-US" b="1" dirty="0" err="1"/>
              <a:t>Ujendera</a:t>
            </a:r>
            <a:r>
              <a:rPr lang="en-US" b="1" dirty="0"/>
              <a:t> Kumar Komal</a:t>
            </a:r>
            <a:r>
              <a:rPr lang="en-US" dirty="0"/>
              <a:t>, Assistant Professor, Department of Mechanical Engineering (IITG) for providing this opportunity. The constant guidance and encouragement received from </a:t>
            </a:r>
            <a:r>
              <a:rPr lang="en-US" b="1" dirty="0"/>
              <a:t>P Rakesh (TA) </a:t>
            </a:r>
            <a:r>
              <a:rPr lang="en-US" dirty="0"/>
              <a:t>has been of great help in carrying out the project work and is acknowledged with reverential thanks. </a:t>
            </a:r>
          </a:p>
          <a:p>
            <a:pPr marL="0" indent="0">
              <a:buNone/>
            </a:pPr>
            <a:endParaRPr lang="en-US" dirty="0"/>
          </a:p>
        </p:txBody>
      </p:sp>
      <p:sp>
        <p:nvSpPr>
          <p:cNvPr id="4" name="Slide Number Placeholder 3">
            <a:extLst>
              <a:ext uri="{FF2B5EF4-FFF2-40B4-BE49-F238E27FC236}">
                <a16:creationId xmlns:a16="http://schemas.microsoft.com/office/drawing/2014/main" id="{66714691-FE22-0E70-EF9C-1290C1CF9C07}"/>
              </a:ext>
            </a:extLst>
          </p:cNvPr>
          <p:cNvSpPr>
            <a:spLocks noGrp="1"/>
          </p:cNvSpPr>
          <p:nvPr>
            <p:ph type="sldNum" sz="quarter" idx="12"/>
          </p:nvPr>
        </p:nvSpPr>
        <p:spPr/>
        <p:txBody>
          <a:bodyPr/>
          <a:lstStyle/>
          <a:p>
            <a:pPr>
              <a:defRPr/>
            </a:pPr>
            <a:fld id="{967FA300-99CC-49F1-BA6D-84FB709D4EEB}" type="slidenum">
              <a:rPr lang="en-IN" altLang="en-US" smtClean="0"/>
              <a:pPr>
                <a:defRPr/>
              </a:pPr>
              <a:t>14</a:t>
            </a:fld>
            <a:endParaRPr lang="en-IN" altLang="en-US" dirty="0"/>
          </a:p>
        </p:txBody>
      </p:sp>
    </p:spTree>
    <p:extLst>
      <p:ext uri="{BB962C8B-B14F-4D97-AF65-F5344CB8AC3E}">
        <p14:creationId xmlns:p14="http://schemas.microsoft.com/office/powerpoint/2010/main" val="42566482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23FBBE-59AF-B625-A771-C63307FB6BD2}"/>
              </a:ext>
            </a:extLst>
          </p:cNvPr>
          <p:cNvSpPr>
            <a:spLocks noGrp="1"/>
          </p:cNvSpPr>
          <p:nvPr>
            <p:ph type="title"/>
          </p:nvPr>
        </p:nvSpPr>
        <p:spPr/>
        <p:txBody>
          <a:bodyPr/>
          <a:lstStyle/>
          <a:p>
            <a:r>
              <a:rPr lang="en-IN" dirty="0"/>
              <a:t>Content</a:t>
            </a:r>
          </a:p>
        </p:txBody>
      </p:sp>
      <p:sp>
        <p:nvSpPr>
          <p:cNvPr id="3" name="Content Placeholder 2">
            <a:extLst>
              <a:ext uri="{FF2B5EF4-FFF2-40B4-BE49-F238E27FC236}">
                <a16:creationId xmlns:a16="http://schemas.microsoft.com/office/drawing/2014/main" id="{AC1D3CF0-011D-2CFE-755B-D6A8D2A6D100}"/>
              </a:ext>
            </a:extLst>
          </p:cNvPr>
          <p:cNvSpPr>
            <a:spLocks noGrp="1"/>
          </p:cNvSpPr>
          <p:nvPr>
            <p:ph idx="1"/>
          </p:nvPr>
        </p:nvSpPr>
        <p:spPr/>
        <p:txBody>
          <a:bodyPr/>
          <a:lstStyle/>
          <a:p>
            <a:r>
              <a:rPr lang="en-IN" dirty="0"/>
              <a:t>Abstract</a:t>
            </a:r>
          </a:p>
          <a:p>
            <a:r>
              <a:rPr lang="en-IN" dirty="0"/>
              <a:t>Introduction</a:t>
            </a:r>
          </a:p>
          <a:p>
            <a:r>
              <a:rPr lang="en-IN" dirty="0"/>
              <a:t>Methodology</a:t>
            </a:r>
          </a:p>
          <a:p>
            <a:r>
              <a:rPr lang="en-IN" dirty="0"/>
              <a:t>Results</a:t>
            </a:r>
          </a:p>
          <a:p>
            <a:r>
              <a:rPr lang="en-IN" dirty="0"/>
              <a:t>Discussion</a:t>
            </a:r>
          </a:p>
          <a:p>
            <a:r>
              <a:rPr lang="en-IN" dirty="0"/>
              <a:t>Conclusions</a:t>
            </a:r>
          </a:p>
          <a:p>
            <a:r>
              <a:rPr lang="en-IN" dirty="0"/>
              <a:t>References</a:t>
            </a:r>
          </a:p>
          <a:p>
            <a:r>
              <a:rPr lang="en-IN" dirty="0"/>
              <a:t>Acknowledgement</a:t>
            </a:r>
          </a:p>
          <a:p>
            <a:endParaRPr lang="en-IN" dirty="0"/>
          </a:p>
          <a:p>
            <a:endParaRPr lang="en-IN" dirty="0"/>
          </a:p>
          <a:p>
            <a:endParaRPr lang="en-IN" dirty="0"/>
          </a:p>
        </p:txBody>
      </p:sp>
      <p:sp>
        <p:nvSpPr>
          <p:cNvPr id="4" name="Slide Number Placeholder 3">
            <a:extLst>
              <a:ext uri="{FF2B5EF4-FFF2-40B4-BE49-F238E27FC236}">
                <a16:creationId xmlns:a16="http://schemas.microsoft.com/office/drawing/2014/main" id="{5E8E6F2F-95E1-6C91-0A1B-01230EB4F891}"/>
              </a:ext>
            </a:extLst>
          </p:cNvPr>
          <p:cNvSpPr>
            <a:spLocks noGrp="1"/>
          </p:cNvSpPr>
          <p:nvPr>
            <p:ph type="sldNum" sz="quarter" idx="12"/>
          </p:nvPr>
        </p:nvSpPr>
        <p:spPr/>
        <p:txBody>
          <a:bodyPr/>
          <a:lstStyle/>
          <a:p>
            <a:pPr>
              <a:defRPr/>
            </a:pPr>
            <a:fld id="{967FA300-99CC-49F1-BA6D-84FB709D4EEB}" type="slidenum">
              <a:rPr lang="en-IN" altLang="en-US" smtClean="0"/>
              <a:pPr>
                <a:defRPr/>
              </a:pPr>
              <a:t>2</a:t>
            </a:fld>
            <a:endParaRPr lang="en-IN" altLang="en-US" dirty="0"/>
          </a:p>
        </p:txBody>
      </p:sp>
    </p:spTree>
    <p:extLst>
      <p:ext uri="{BB962C8B-B14F-4D97-AF65-F5344CB8AC3E}">
        <p14:creationId xmlns:p14="http://schemas.microsoft.com/office/powerpoint/2010/main" val="35950930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F41BF8-FAD9-A5CF-CBDD-07231E4A7211}"/>
              </a:ext>
            </a:extLst>
          </p:cNvPr>
          <p:cNvSpPr>
            <a:spLocks noGrp="1"/>
          </p:cNvSpPr>
          <p:nvPr>
            <p:ph type="title"/>
          </p:nvPr>
        </p:nvSpPr>
        <p:spPr/>
        <p:txBody>
          <a:bodyPr/>
          <a:lstStyle/>
          <a:p>
            <a:r>
              <a:rPr lang="en-IN" dirty="0"/>
              <a:t>Abstract</a:t>
            </a:r>
          </a:p>
        </p:txBody>
      </p:sp>
      <p:sp>
        <p:nvSpPr>
          <p:cNvPr id="5" name="Slide Number Placeholder 4">
            <a:extLst>
              <a:ext uri="{FF2B5EF4-FFF2-40B4-BE49-F238E27FC236}">
                <a16:creationId xmlns:a16="http://schemas.microsoft.com/office/drawing/2014/main" id="{3839174B-AA9F-06A3-20F8-D8A4054A6FBE}"/>
              </a:ext>
            </a:extLst>
          </p:cNvPr>
          <p:cNvSpPr>
            <a:spLocks noGrp="1"/>
          </p:cNvSpPr>
          <p:nvPr>
            <p:ph type="sldNum" sz="quarter" idx="12"/>
          </p:nvPr>
        </p:nvSpPr>
        <p:spPr/>
        <p:txBody>
          <a:bodyPr/>
          <a:lstStyle/>
          <a:p>
            <a:pPr>
              <a:defRPr/>
            </a:pPr>
            <a:fld id="{426A6253-FFE1-4DFF-A28E-BFC00FBAFBD0}" type="slidenum">
              <a:rPr lang="en-IN" altLang="en-US" smtClean="0"/>
              <a:pPr>
                <a:defRPr/>
              </a:pPr>
              <a:t>3</a:t>
            </a:fld>
            <a:endParaRPr lang="en-IN" altLang="en-US" dirty="0"/>
          </a:p>
        </p:txBody>
      </p:sp>
      <p:sp>
        <p:nvSpPr>
          <p:cNvPr id="15" name="Rectangle 6">
            <a:extLst>
              <a:ext uri="{FF2B5EF4-FFF2-40B4-BE49-F238E27FC236}">
                <a16:creationId xmlns:a16="http://schemas.microsoft.com/office/drawing/2014/main" id="{0A3688F5-E19D-FB72-45EF-290C848E5CA2}"/>
              </a:ext>
            </a:extLst>
          </p:cNvPr>
          <p:cNvSpPr>
            <a:spLocks noGrp="1" noChangeArrowheads="1"/>
          </p:cNvSpPr>
          <p:nvPr>
            <p:ph idx="1"/>
          </p:nvPr>
        </p:nvSpPr>
        <p:spPr bwMode="auto">
          <a:xfrm>
            <a:off x="528770" y="1859339"/>
            <a:ext cx="11134459" cy="3139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1" algn="just">
              <a:lnSpc>
                <a:spcPct val="100000"/>
              </a:lnSpc>
              <a:spcBef>
                <a:spcPct val="0"/>
              </a:spcBef>
            </a:pPr>
            <a:r>
              <a:rPr kumimoji="0" lang="en-US" altLang="en-US" sz="2200" b="0" i="0" u="none" strike="noStrike" cap="none" normalizeH="0" baseline="0" dirty="0">
                <a:ln>
                  <a:noFill/>
                </a:ln>
                <a:solidFill>
                  <a:schemeClr val="tx1"/>
                </a:solidFill>
                <a:effectLst/>
              </a:rPr>
              <a:t>The tensile behavior of hybrid composites reinforced with glass fiber, carbon nanotubes (CNTs), and carbon fibers will be studied in this work. </a:t>
            </a:r>
          </a:p>
          <a:p>
            <a:pPr lvl="1" algn="just">
              <a:lnSpc>
                <a:spcPct val="100000"/>
              </a:lnSpc>
              <a:spcBef>
                <a:spcPct val="0"/>
              </a:spcBef>
            </a:pPr>
            <a:r>
              <a:rPr kumimoji="0" lang="en-US" altLang="en-US" sz="2200" b="0" i="0" u="none" strike="noStrike" cap="none" normalizeH="0" baseline="0" dirty="0">
                <a:ln>
                  <a:noFill/>
                </a:ln>
                <a:solidFill>
                  <a:schemeClr val="tx1"/>
                </a:solidFill>
                <a:effectLst/>
              </a:rPr>
              <a:t>The composite material is made up of a mixture of glass and carbon fibers embedded in a polymer resin matrix, with 0.50 percent of its weight consisting of CNTs. </a:t>
            </a:r>
          </a:p>
          <a:p>
            <a:pPr lvl="1" algn="just">
              <a:lnSpc>
                <a:spcPct val="100000"/>
              </a:lnSpc>
              <a:spcBef>
                <a:spcPct val="0"/>
              </a:spcBef>
            </a:pPr>
            <a:r>
              <a:rPr kumimoji="0" lang="en-US" altLang="en-US" sz="2200" b="0" i="0" u="none" strike="noStrike" cap="none" normalizeH="0" baseline="0" dirty="0">
                <a:ln>
                  <a:noFill/>
                </a:ln>
                <a:solidFill>
                  <a:schemeClr val="tx1"/>
                </a:solidFill>
                <a:effectLst/>
              </a:rPr>
              <a:t>Tensile tests were performed on samples of conventional carbon/glass hybrid composites and those improved with carbon nanotubes.</a:t>
            </a:r>
          </a:p>
          <a:p>
            <a:pPr lvl="1" algn="just">
              <a:lnSpc>
                <a:spcPct val="100000"/>
              </a:lnSpc>
              <a:spcBef>
                <a:spcPct val="0"/>
              </a:spcBef>
            </a:pPr>
            <a:r>
              <a:rPr kumimoji="0" lang="en-US" altLang="en-US" sz="2200" b="0" i="0" u="none" strike="noStrike" cap="none" normalizeH="0" baseline="0" dirty="0">
                <a:ln>
                  <a:noFill/>
                </a:ln>
                <a:solidFill>
                  <a:schemeClr val="tx1"/>
                </a:solidFill>
                <a:effectLst/>
              </a:rPr>
              <a:t>These results indicate that carbon nanotubes (CNTs) can enhance the mechanical properties of carbon/glass hybrid composites, which could be used in high-strength and high-stiffness fields.</a:t>
            </a:r>
          </a:p>
        </p:txBody>
      </p:sp>
    </p:spTree>
    <p:extLst>
      <p:ext uri="{BB962C8B-B14F-4D97-AF65-F5344CB8AC3E}">
        <p14:creationId xmlns:p14="http://schemas.microsoft.com/office/powerpoint/2010/main" val="14167303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7A873E-167D-871D-5B72-A20B53C3B03A}"/>
              </a:ext>
            </a:extLst>
          </p:cNvPr>
          <p:cNvSpPr>
            <a:spLocks noGrp="1"/>
          </p:cNvSpPr>
          <p:nvPr>
            <p:ph type="title"/>
          </p:nvPr>
        </p:nvSpPr>
        <p:spPr/>
        <p:txBody>
          <a:bodyPr/>
          <a:lstStyle/>
          <a:p>
            <a:r>
              <a:rPr lang="en-IN" dirty="0"/>
              <a:t>Introduction</a:t>
            </a:r>
          </a:p>
        </p:txBody>
      </p:sp>
      <p:sp>
        <p:nvSpPr>
          <p:cNvPr id="3" name="Content Placeholder 2">
            <a:extLst>
              <a:ext uri="{FF2B5EF4-FFF2-40B4-BE49-F238E27FC236}">
                <a16:creationId xmlns:a16="http://schemas.microsoft.com/office/drawing/2014/main" id="{A06745FE-A581-60C7-1023-F5CD7347AA5F}"/>
              </a:ext>
            </a:extLst>
          </p:cNvPr>
          <p:cNvSpPr>
            <a:spLocks noGrp="1"/>
          </p:cNvSpPr>
          <p:nvPr>
            <p:ph idx="1"/>
          </p:nvPr>
        </p:nvSpPr>
        <p:spPr>
          <a:xfrm>
            <a:off x="838200" y="1638055"/>
            <a:ext cx="10515600" cy="4351338"/>
          </a:xfrm>
        </p:spPr>
        <p:txBody>
          <a:bodyPr/>
          <a:lstStyle/>
          <a:p>
            <a:pPr algn="just"/>
            <a:r>
              <a:rPr lang="en-US" sz="2200" dirty="0"/>
              <a:t>Hybrid composites combine the strengths of different reinforcing materials, attracting attention across various industries.</a:t>
            </a:r>
          </a:p>
          <a:p>
            <a:pPr algn="just"/>
            <a:r>
              <a:rPr lang="en-US" sz="2200" dirty="0"/>
              <a:t>The inclusion of carbon nanotubes (CNTs), known for their high tensile strength, aspect ratio, and excellent conductivity, can further enhance these composites.</a:t>
            </a:r>
          </a:p>
          <a:p>
            <a:pPr algn="just"/>
            <a:r>
              <a:rPr lang="en-US" sz="2200" dirty="0"/>
              <a:t>The objective of this study is to evaluate the impact of 0.50% CNTs by weight in carbon/glass fiber-reinforced hybrid composites on their tensile and bending behavior. </a:t>
            </a:r>
          </a:p>
          <a:p>
            <a:pPr algn="just"/>
            <a:r>
              <a:rPr lang="en-US" sz="2200" dirty="0"/>
              <a:t>Through tensile and 3-point bending testing, this research aims to understand how CNTs affect tensile strength, modulus, and elongation at break.</a:t>
            </a:r>
          </a:p>
          <a:p>
            <a:pPr algn="just"/>
            <a:r>
              <a:rPr lang="en-US" sz="2200" dirty="0"/>
              <a:t> The results could lead to advanced composite materials with applications in aerospace, automotive, and construction, where high strength and stiffness are critical.</a:t>
            </a:r>
          </a:p>
        </p:txBody>
      </p:sp>
      <p:sp>
        <p:nvSpPr>
          <p:cNvPr id="4" name="Slide Number Placeholder 3">
            <a:extLst>
              <a:ext uri="{FF2B5EF4-FFF2-40B4-BE49-F238E27FC236}">
                <a16:creationId xmlns:a16="http://schemas.microsoft.com/office/drawing/2014/main" id="{2996FF97-C4D3-F178-29C6-F7E4D0ED8B2A}"/>
              </a:ext>
            </a:extLst>
          </p:cNvPr>
          <p:cNvSpPr>
            <a:spLocks noGrp="1"/>
          </p:cNvSpPr>
          <p:nvPr>
            <p:ph type="sldNum" sz="quarter" idx="12"/>
          </p:nvPr>
        </p:nvSpPr>
        <p:spPr/>
        <p:txBody>
          <a:bodyPr/>
          <a:lstStyle/>
          <a:p>
            <a:pPr>
              <a:defRPr/>
            </a:pPr>
            <a:fld id="{967FA300-99CC-49F1-BA6D-84FB709D4EEB}" type="slidenum">
              <a:rPr lang="en-IN" altLang="en-US" smtClean="0"/>
              <a:pPr>
                <a:defRPr/>
              </a:pPr>
              <a:t>4</a:t>
            </a:fld>
            <a:endParaRPr lang="en-IN" altLang="en-US" dirty="0"/>
          </a:p>
        </p:txBody>
      </p:sp>
    </p:spTree>
    <p:extLst>
      <p:ext uri="{BB962C8B-B14F-4D97-AF65-F5344CB8AC3E}">
        <p14:creationId xmlns:p14="http://schemas.microsoft.com/office/powerpoint/2010/main" val="33376950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60466A-FEF1-8368-1073-3E946EDA934A}"/>
              </a:ext>
            </a:extLst>
          </p:cNvPr>
          <p:cNvSpPr>
            <a:spLocks noGrp="1"/>
          </p:cNvSpPr>
          <p:nvPr>
            <p:ph type="title"/>
          </p:nvPr>
        </p:nvSpPr>
        <p:spPr/>
        <p:txBody>
          <a:bodyPr/>
          <a:lstStyle/>
          <a:p>
            <a:r>
              <a:rPr lang="en-IN" dirty="0"/>
              <a:t>Methodology</a:t>
            </a:r>
          </a:p>
        </p:txBody>
      </p:sp>
      <p:sp>
        <p:nvSpPr>
          <p:cNvPr id="3" name="Content Placeholder 2">
            <a:extLst>
              <a:ext uri="{FF2B5EF4-FFF2-40B4-BE49-F238E27FC236}">
                <a16:creationId xmlns:a16="http://schemas.microsoft.com/office/drawing/2014/main" id="{FFC257DB-DC57-BF83-E598-30633C494021}"/>
              </a:ext>
            </a:extLst>
          </p:cNvPr>
          <p:cNvSpPr>
            <a:spLocks noGrp="1"/>
          </p:cNvSpPr>
          <p:nvPr>
            <p:ph idx="1"/>
          </p:nvPr>
        </p:nvSpPr>
        <p:spPr>
          <a:xfrm>
            <a:off x="751936" y="1581625"/>
            <a:ext cx="10515600" cy="4936914"/>
          </a:xfrm>
        </p:spPr>
        <p:txBody>
          <a:bodyPr/>
          <a:lstStyle/>
          <a:p>
            <a:pPr lvl="0" algn="just">
              <a:lnSpc>
                <a:spcPct val="100000"/>
              </a:lnSpc>
              <a:spcAft>
                <a:spcPts val="800"/>
              </a:spcAft>
              <a:buFont typeface="Wingdings" panose="05000000000000000000" pitchFamily="2" charset="2"/>
              <a:buChar char="Ø"/>
              <a:tabLst>
                <a:tab pos="457200" algn="l"/>
              </a:tabLst>
            </a:pPr>
            <a:r>
              <a:rPr lang="en-US" sz="2200" b="1" kern="0" dirty="0">
                <a:effectLst/>
                <a:highlight>
                  <a:srgbClr val="FFFFFF"/>
                </a:highlight>
                <a:ea typeface="Times New Roman" panose="02020603050405020304" pitchFamily="18" charset="0"/>
                <a:cs typeface="Times New Roman" panose="02020603050405020304" pitchFamily="18" charset="0"/>
              </a:rPr>
              <a:t>Material Selection</a:t>
            </a:r>
            <a:r>
              <a:rPr lang="en-US" sz="2200" kern="0" dirty="0">
                <a:effectLst/>
                <a:highlight>
                  <a:srgbClr val="FFFFFF"/>
                </a:highlight>
                <a:ea typeface="Times New Roman" panose="02020603050405020304" pitchFamily="18" charset="0"/>
                <a:cs typeface="Times New Roman" panose="02020603050405020304" pitchFamily="18" charset="0"/>
              </a:rPr>
              <a:t>: Uni-directional carbon fibers, </a:t>
            </a:r>
            <a:r>
              <a:rPr lang="en-US" sz="2200" kern="0" dirty="0" err="1">
                <a:effectLst/>
                <a:highlight>
                  <a:srgbClr val="FFFFFF"/>
                </a:highlight>
                <a:ea typeface="Times New Roman" panose="02020603050405020304" pitchFamily="18" charset="0"/>
                <a:cs typeface="Times New Roman" panose="02020603050405020304" pitchFamily="18" charset="0"/>
              </a:rPr>
              <a:t>uni</a:t>
            </a:r>
            <a:r>
              <a:rPr lang="en-US" sz="2200" kern="0" dirty="0">
                <a:effectLst/>
                <a:highlight>
                  <a:srgbClr val="FFFFFF"/>
                </a:highlight>
                <a:ea typeface="Times New Roman" panose="02020603050405020304" pitchFamily="18" charset="0"/>
                <a:cs typeface="Times New Roman" panose="02020603050405020304" pitchFamily="18" charset="0"/>
              </a:rPr>
              <a:t>-directional glass fibers, and a polymer resin matrix. Carbon nanotubes (CNTs) were incorporated at a concentration of 0.50% by weight.</a:t>
            </a:r>
          </a:p>
          <a:p>
            <a:pPr lvl="0" algn="just">
              <a:lnSpc>
                <a:spcPct val="100000"/>
              </a:lnSpc>
              <a:spcAft>
                <a:spcPts val="800"/>
              </a:spcAft>
              <a:buFont typeface="Wingdings" panose="05000000000000000000" pitchFamily="2" charset="2"/>
              <a:buChar char="Ø"/>
              <a:tabLst>
                <a:tab pos="457200" algn="l"/>
              </a:tabLst>
            </a:pPr>
            <a:endParaRPr lang="en-US" sz="2200" kern="0" dirty="0">
              <a:effectLst/>
              <a:highlight>
                <a:srgbClr val="FFFFFF"/>
              </a:highlight>
              <a:ea typeface="Times New Roman" panose="02020603050405020304" pitchFamily="18" charset="0"/>
              <a:cs typeface="Times New Roman" panose="02020603050405020304" pitchFamily="18" charset="0"/>
            </a:endParaRPr>
          </a:p>
          <a:p>
            <a:pPr marL="0" lvl="0" indent="0" algn="just">
              <a:lnSpc>
                <a:spcPct val="100000"/>
              </a:lnSpc>
              <a:spcAft>
                <a:spcPts val="800"/>
              </a:spcAft>
              <a:buNone/>
              <a:tabLst>
                <a:tab pos="457200" algn="l"/>
              </a:tabLst>
            </a:pPr>
            <a:endParaRPr lang="en-US" sz="2200" kern="0" dirty="0">
              <a:highlight>
                <a:srgbClr val="FFFFFF"/>
              </a:highlight>
              <a:ea typeface="Times New Roman" panose="02020603050405020304" pitchFamily="18" charset="0"/>
              <a:cs typeface="Times New Roman" panose="02020603050405020304" pitchFamily="18" charset="0"/>
            </a:endParaRPr>
          </a:p>
          <a:p>
            <a:pPr marL="0" lvl="0" indent="0" algn="just">
              <a:lnSpc>
                <a:spcPct val="100000"/>
              </a:lnSpc>
              <a:spcAft>
                <a:spcPts val="800"/>
              </a:spcAft>
              <a:buNone/>
              <a:tabLst>
                <a:tab pos="457200" algn="l"/>
              </a:tabLst>
            </a:pPr>
            <a:endParaRPr lang="en-US" sz="2200" kern="0" dirty="0">
              <a:effectLst/>
              <a:highlight>
                <a:srgbClr val="FFFFFF"/>
              </a:highlight>
              <a:ea typeface="Times New Roman" panose="02020603050405020304" pitchFamily="18" charset="0"/>
              <a:cs typeface="Times New Roman" panose="02020603050405020304" pitchFamily="18" charset="0"/>
            </a:endParaRPr>
          </a:p>
          <a:p>
            <a:pPr marL="0" indent="0" algn="just">
              <a:lnSpc>
                <a:spcPct val="100000"/>
              </a:lnSpc>
              <a:spcAft>
                <a:spcPts val="800"/>
              </a:spcAft>
              <a:buNone/>
              <a:tabLst>
                <a:tab pos="457200" algn="l"/>
              </a:tabLst>
            </a:pPr>
            <a:r>
              <a:rPr lang="en-US" sz="2200" kern="0" dirty="0">
                <a:highlight>
                  <a:srgbClr val="FFFFFF"/>
                </a:highlight>
                <a:ea typeface="Times New Roman" panose="02020603050405020304" pitchFamily="18" charset="0"/>
                <a:cs typeface="Times New Roman" panose="02020603050405020304" pitchFamily="18" charset="0"/>
              </a:rPr>
              <a:t>		Fig:1 Uni-directional carbon fiber	Fig:2 Uni-directional glass fiber</a:t>
            </a:r>
            <a:endParaRPr lang="en-US" sz="2200" kern="0" dirty="0">
              <a:effectLst/>
              <a:highlight>
                <a:srgbClr val="FFFFFF"/>
              </a:highlight>
              <a:ea typeface="Times New Roman" panose="02020603050405020304" pitchFamily="18" charset="0"/>
              <a:cs typeface="Times New Roman" panose="02020603050405020304" pitchFamily="18" charset="0"/>
            </a:endParaRPr>
          </a:p>
          <a:p>
            <a:pPr algn="just">
              <a:lnSpc>
                <a:spcPct val="100000"/>
              </a:lnSpc>
              <a:spcAft>
                <a:spcPts val="800"/>
              </a:spcAft>
              <a:buFont typeface="Wingdings" panose="05000000000000000000" pitchFamily="2" charset="2"/>
              <a:buChar char="Ø"/>
            </a:pPr>
            <a:r>
              <a:rPr lang="en-IN" sz="2200" b="1" kern="0" dirty="0">
                <a:highlight>
                  <a:srgbClr val="FFFFFF"/>
                </a:highlight>
                <a:cs typeface="Times New Roman" panose="02020603050405020304" pitchFamily="18" charset="0"/>
              </a:rPr>
              <a:t>Composite Fabrication: U</a:t>
            </a:r>
            <a:r>
              <a:rPr lang="en-IN" sz="2200" kern="0" dirty="0">
                <a:highlight>
                  <a:srgbClr val="FFFFFF"/>
                </a:highlight>
                <a:cs typeface="Times New Roman" panose="02020603050405020304" pitchFamily="18" charset="0"/>
              </a:rPr>
              <a:t>sing the Hand lay-up process carbon and glass fibers were arranged in alternating layers. The CNTs were mixed into the polymer resin matrix, ensuring uniform dispersion.</a:t>
            </a:r>
          </a:p>
          <a:p>
            <a:pPr marL="0" indent="0" algn="just">
              <a:lnSpc>
                <a:spcPct val="100000"/>
              </a:lnSpc>
              <a:spcAft>
                <a:spcPts val="800"/>
              </a:spcAft>
              <a:buNone/>
            </a:pPr>
            <a:endParaRPr lang="en-IN" sz="2200" kern="0" dirty="0">
              <a:highlight>
                <a:srgbClr val="FFFFFF"/>
              </a:highlight>
              <a:cs typeface="Times New Roman" panose="02020603050405020304" pitchFamily="18" charset="0"/>
            </a:endParaRPr>
          </a:p>
          <a:p>
            <a:pPr marL="0" lvl="0" indent="0" algn="just">
              <a:lnSpc>
                <a:spcPct val="107000"/>
              </a:lnSpc>
              <a:spcAft>
                <a:spcPts val="800"/>
              </a:spcAft>
              <a:buNone/>
              <a:tabLst>
                <a:tab pos="457200" algn="l"/>
              </a:tabLst>
            </a:pPr>
            <a:endParaRPr lang="en-IN" sz="2200" kern="100" dirty="0">
              <a:effectLst/>
              <a:ea typeface="Calibri" panose="020F0502020204030204" pitchFamily="34"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D3D867B7-10A7-1DB9-EC36-E64CF39B4BD3}"/>
              </a:ext>
            </a:extLst>
          </p:cNvPr>
          <p:cNvSpPr>
            <a:spLocks noGrp="1"/>
          </p:cNvSpPr>
          <p:nvPr>
            <p:ph type="sldNum" sz="quarter" idx="12"/>
          </p:nvPr>
        </p:nvSpPr>
        <p:spPr/>
        <p:txBody>
          <a:bodyPr/>
          <a:lstStyle/>
          <a:p>
            <a:pPr>
              <a:defRPr/>
            </a:pPr>
            <a:fld id="{967FA300-99CC-49F1-BA6D-84FB709D4EEB}" type="slidenum">
              <a:rPr lang="en-IN" altLang="en-US" smtClean="0"/>
              <a:pPr>
                <a:defRPr/>
              </a:pPr>
              <a:t>5</a:t>
            </a:fld>
            <a:endParaRPr lang="en-IN" altLang="en-US" dirty="0"/>
          </a:p>
        </p:txBody>
      </p:sp>
      <p:pic>
        <p:nvPicPr>
          <p:cNvPr id="5" name="Picture 4" descr="A black and white square object&#10;&#10;Description automatically generated">
            <a:extLst>
              <a:ext uri="{FF2B5EF4-FFF2-40B4-BE49-F238E27FC236}">
                <a16:creationId xmlns:a16="http://schemas.microsoft.com/office/drawing/2014/main" id="{EE9A4BBF-EDFD-1810-0B9B-741117CB5188}"/>
              </a:ext>
            </a:extLst>
          </p:cNvPr>
          <p:cNvPicPr>
            <a:picLocks noChangeAspect="1"/>
          </p:cNvPicPr>
          <p:nvPr/>
        </p:nvPicPr>
        <p:blipFill rotWithShape="1">
          <a:blip r:embed="rId2">
            <a:extLst>
              <a:ext uri="{28A0092B-C50C-407E-A947-70E740481C1C}">
                <a14:useLocalDpi xmlns:a14="http://schemas.microsoft.com/office/drawing/2010/main" val="0"/>
              </a:ext>
            </a:extLst>
          </a:blip>
          <a:srcRect l="6486" t="13599" b="20058"/>
          <a:stretch/>
        </p:blipFill>
        <p:spPr>
          <a:xfrm>
            <a:off x="2259529" y="2897852"/>
            <a:ext cx="2752661" cy="1547807"/>
          </a:xfrm>
          <a:prstGeom prst="rect">
            <a:avLst/>
          </a:prstGeom>
        </p:spPr>
      </p:pic>
      <p:pic>
        <p:nvPicPr>
          <p:cNvPr id="6" name="Picture 5" descr="A close-up of a silver cloth&#10;&#10;Description automatically generated">
            <a:extLst>
              <a:ext uri="{FF2B5EF4-FFF2-40B4-BE49-F238E27FC236}">
                <a16:creationId xmlns:a16="http://schemas.microsoft.com/office/drawing/2014/main" id="{CEEA3676-6564-2D4C-DFCA-C4039619B947}"/>
              </a:ext>
            </a:extLst>
          </p:cNvPr>
          <p:cNvPicPr>
            <a:picLocks noChangeAspect="1"/>
          </p:cNvPicPr>
          <p:nvPr/>
        </p:nvPicPr>
        <p:blipFill rotWithShape="1">
          <a:blip r:embed="rId3">
            <a:extLst>
              <a:ext uri="{28A0092B-C50C-407E-A947-70E740481C1C}">
                <a14:useLocalDpi xmlns:a14="http://schemas.microsoft.com/office/drawing/2010/main" val="0"/>
              </a:ext>
            </a:extLst>
          </a:blip>
          <a:srcRect l="14372" t="14013" r="18806" b="7277"/>
          <a:stretch/>
        </p:blipFill>
        <p:spPr>
          <a:xfrm>
            <a:off x="6818922" y="2897854"/>
            <a:ext cx="2295683" cy="1547806"/>
          </a:xfrm>
          <a:prstGeom prst="rect">
            <a:avLst/>
          </a:prstGeom>
        </p:spPr>
      </p:pic>
    </p:spTree>
    <p:extLst>
      <p:ext uri="{BB962C8B-B14F-4D97-AF65-F5344CB8AC3E}">
        <p14:creationId xmlns:p14="http://schemas.microsoft.com/office/powerpoint/2010/main" val="28474451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684461-3A75-020F-2686-CC73254EF90A}"/>
              </a:ext>
            </a:extLst>
          </p:cNvPr>
          <p:cNvSpPr>
            <a:spLocks noGrp="1"/>
          </p:cNvSpPr>
          <p:nvPr>
            <p:ph type="title"/>
          </p:nvPr>
        </p:nvSpPr>
        <p:spPr/>
        <p:txBody>
          <a:bodyPr/>
          <a:lstStyle/>
          <a:p>
            <a:r>
              <a:rPr lang="en-IN" dirty="0"/>
              <a:t>Methodology Contd..</a:t>
            </a:r>
          </a:p>
        </p:txBody>
      </p:sp>
      <p:sp>
        <p:nvSpPr>
          <p:cNvPr id="5" name="Slide Number Placeholder 4">
            <a:extLst>
              <a:ext uri="{FF2B5EF4-FFF2-40B4-BE49-F238E27FC236}">
                <a16:creationId xmlns:a16="http://schemas.microsoft.com/office/drawing/2014/main" id="{2094A698-2A0C-4984-F5CE-99629F4EC538}"/>
              </a:ext>
            </a:extLst>
          </p:cNvPr>
          <p:cNvSpPr>
            <a:spLocks noGrp="1"/>
          </p:cNvSpPr>
          <p:nvPr>
            <p:ph type="sldNum" sz="quarter" idx="12"/>
          </p:nvPr>
        </p:nvSpPr>
        <p:spPr/>
        <p:txBody>
          <a:bodyPr/>
          <a:lstStyle/>
          <a:p>
            <a:pPr>
              <a:defRPr/>
            </a:pPr>
            <a:fld id="{426A6253-FFE1-4DFF-A28E-BFC00FBAFBD0}" type="slidenum">
              <a:rPr lang="en-IN" altLang="en-US" smtClean="0"/>
              <a:pPr>
                <a:defRPr/>
              </a:pPr>
              <a:t>6</a:t>
            </a:fld>
            <a:endParaRPr lang="en-IN" altLang="en-US" dirty="0"/>
          </a:p>
        </p:txBody>
      </p:sp>
      <p:sp>
        <p:nvSpPr>
          <p:cNvPr id="7" name="Content Placeholder 2">
            <a:extLst>
              <a:ext uri="{FF2B5EF4-FFF2-40B4-BE49-F238E27FC236}">
                <a16:creationId xmlns:a16="http://schemas.microsoft.com/office/drawing/2014/main" id="{31A42946-C1E4-706B-DA31-E263D9A388A8}"/>
              </a:ext>
            </a:extLst>
          </p:cNvPr>
          <p:cNvSpPr>
            <a:spLocks noGrp="1"/>
          </p:cNvSpPr>
          <p:nvPr>
            <p:ph idx="1"/>
          </p:nvPr>
        </p:nvSpPr>
        <p:spPr>
          <a:xfrm>
            <a:off x="838199" y="1351430"/>
            <a:ext cx="10692653" cy="3685890"/>
          </a:xfrm>
        </p:spPr>
        <p:txBody>
          <a:bodyPr/>
          <a:lstStyle/>
          <a:p>
            <a:pPr algn="just">
              <a:lnSpc>
                <a:spcPct val="107000"/>
              </a:lnSpc>
              <a:spcAft>
                <a:spcPts val="800"/>
              </a:spcAft>
              <a:buFont typeface="Wingdings" panose="05000000000000000000" pitchFamily="2" charset="2"/>
              <a:buChar char="Ø"/>
            </a:pPr>
            <a:r>
              <a:rPr lang="en-IN" sz="2200" b="1" kern="100" dirty="0">
                <a:effectLst/>
                <a:ea typeface="Calibri" panose="020F0502020204030204" pitchFamily="34" charset="0"/>
                <a:cs typeface="Times New Roman" panose="02020603050405020304" pitchFamily="18" charset="0"/>
              </a:rPr>
              <a:t>Sample Preparation: </a:t>
            </a:r>
            <a:r>
              <a:rPr lang="en-IN" sz="2200" kern="100" dirty="0">
                <a:effectLst/>
                <a:ea typeface="Calibri" panose="020F0502020204030204" pitchFamily="34" charset="0"/>
                <a:cs typeface="Times New Roman" panose="02020603050405020304" pitchFamily="18" charset="0"/>
              </a:rPr>
              <a:t>After curing, test specimens were prepared for tensile test specimens and were cut according to the ASTM D3039 standard, and 3-point bending test</a:t>
            </a:r>
            <a:r>
              <a:rPr lang="en-IN" sz="2200" kern="100" dirty="0">
                <a:ea typeface="Calibri" panose="020F0502020204030204" pitchFamily="34" charset="0"/>
                <a:cs typeface="Times New Roman" panose="02020603050405020304" pitchFamily="18" charset="0"/>
              </a:rPr>
              <a:t> </a:t>
            </a:r>
            <a:r>
              <a:rPr lang="en-IN" sz="2200" kern="100" dirty="0">
                <a:effectLst/>
                <a:ea typeface="Calibri" panose="020F0502020204030204" pitchFamily="34" charset="0"/>
                <a:cs typeface="Times New Roman" panose="02020603050405020304" pitchFamily="18" charset="0"/>
              </a:rPr>
              <a:t>specimens were prepared following ASTM D790.</a:t>
            </a:r>
          </a:p>
          <a:p>
            <a:pPr marL="0" indent="0" algn="just">
              <a:lnSpc>
                <a:spcPct val="107000"/>
              </a:lnSpc>
              <a:spcAft>
                <a:spcPts val="800"/>
              </a:spcAft>
              <a:buNone/>
            </a:pPr>
            <a:endParaRPr lang="en-IN" sz="2200" b="1" kern="100" dirty="0">
              <a:effectLst/>
              <a:ea typeface="Calibri" panose="020F0502020204030204" pitchFamily="34" charset="0"/>
              <a:cs typeface="Times New Roman" panose="02020603050405020304" pitchFamily="18" charset="0"/>
            </a:endParaRPr>
          </a:p>
          <a:p>
            <a:pPr marL="0" indent="0" algn="just">
              <a:lnSpc>
                <a:spcPct val="107000"/>
              </a:lnSpc>
              <a:spcAft>
                <a:spcPts val="800"/>
              </a:spcAft>
              <a:buNone/>
            </a:pPr>
            <a:endParaRPr lang="en-IN" sz="2200" b="1" kern="100" dirty="0">
              <a:ea typeface="Calibri" panose="020F0502020204030204" pitchFamily="34" charset="0"/>
              <a:cs typeface="Times New Roman" panose="02020603050405020304" pitchFamily="18" charset="0"/>
            </a:endParaRPr>
          </a:p>
          <a:p>
            <a:pPr marL="0" indent="0" algn="just">
              <a:lnSpc>
                <a:spcPct val="107000"/>
              </a:lnSpc>
              <a:spcAft>
                <a:spcPts val="800"/>
              </a:spcAft>
              <a:buNone/>
            </a:pPr>
            <a:r>
              <a:rPr lang="en-IN" sz="2200" b="1" kern="100" dirty="0">
                <a:ea typeface="Calibri" panose="020F0502020204030204" pitchFamily="34" charset="0"/>
                <a:cs typeface="Times New Roman" panose="02020603050405020304" pitchFamily="18" charset="0"/>
              </a:rPr>
              <a:t>	</a:t>
            </a:r>
            <a:r>
              <a:rPr lang="en-IN" sz="2000" dirty="0">
                <a:latin typeface="Baskerville Old Face" panose="02020602080505020303" pitchFamily="18" charset="0"/>
              </a:rPr>
              <a:t>Sealant</a:t>
            </a:r>
            <a:r>
              <a:rPr lang="en-IN" sz="1400" dirty="0"/>
              <a:t>		</a:t>
            </a:r>
            <a:r>
              <a:rPr lang="en-IN" sz="2000" dirty="0"/>
              <a:t>   </a:t>
            </a:r>
            <a:r>
              <a:rPr lang="en-IN" sz="2000" dirty="0">
                <a:latin typeface="Baskerville Old Face" panose="02020602080505020303" pitchFamily="18" charset="0"/>
              </a:rPr>
              <a:t>Acetone </a:t>
            </a:r>
            <a:r>
              <a:rPr lang="en-IN" sz="1400" dirty="0"/>
              <a:t>	</a:t>
            </a:r>
            <a:r>
              <a:rPr lang="en-IN" sz="1400" dirty="0">
                <a:latin typeface="Baskerville Old Face" panose="02020602080505020303" pitchFamily="18" charset="0"/>
              </a:rPr>
              <a:t>        </a:t>
            </a:r>
            <a:r>
              <a:rPr lang="en-IN" sz="2000" dirty="0">
                <a:latin typeface="Baskerville Old Face" panose="02020602080505020303" pitchFamily="18" charset="0"/>
              </a:rPr>
              <a:t>mesh ply</a:t>
            </a:r>
            <a:r>
              <a:rPr lang="en-IN" sz="1400" dirty="0">
                <a:latin typeface="Baskerville Old Face" panose="02020602080505020303" pitchFamily="18" charset="0"/>
              </a:rPr>
              <a:t>		</a:t>
            </a:r>
            <a:r>
              <a:rPr lang="en-IN" sz="2000" dirty="0">
                <a:latin typeface="Baskerville Old Face" panose="02020602080505020303" pitchFamily="18" charset="0"/>
              </a:rPr>
              <a:t>peel ply</a:t>
            </a:r>
            <a:r>
              <a:rPr lang="en-IN" sz="1400" dirty="0">
                <a:latin typeface="Baskerville Old Face" panose="02020602080505020303" pitchFamily="18" charset="0"/>
              </a:rPr>
              <a:t>	</a:t>
            </a:r>
            <a:r>
              <a:rPr lang="en-IN" sz="2000" dirty="0">
                <a:latin typeface="Baskerville Old Face" panose="02020602080505020303" pitchFamily="18" charset="0"/>
              </a:rPr>
              <a:t>        vacuum chamber</a:t>
            </a:r>
            <a:endParaRPr lang="en-IN" sz="1400" dirty="0">
              <a:latin typeface="Baskerville Old Face" panose="02020602080505020303" pitchFamily="18" charset="0"/>
            </a:endParaRPr>
          </a:p>
          <a:p>
            <a:pPr marL="0" indent="0" algn="just">
              <a:lnSpc>
                <a:spcPct val="107000"/>
              </a:lnSpc>
              <a:spcAft>
                <a:spcPts val="800"/>
              </a:spcAft>
              <a:buNone/>
            </a:pPr>
            <a:r>
              <a:rPr lang="en-IN" sz="1400" dirty="0">
                <a:latin typeface="Baskerville Old Face" panose="02020602080505020303" pitchFamily="18" charset="0"/>
              </a:rPr>
              <a:t>		</a:t>
            </a:r>
          </a:p>
          <a:p>
            <a:pPr marL="0" indent="0" algn="just">
              <a:lnSpc>
                <a:spcPct val="107000"/>
              </a:lnSpc>
              <a:spcAft>
                <a:spcPts val="800"/>
              </a:spcAft>
              <a:buNone/>
            </a:pPr>
            <a:endParaRPr lang="en-IN" sz="1400" dirty="0">
              <a:latin typeface="Baskerville Old Face" panose="02020602080505020303" pitchFamily="18" charset="0"/>
            </a:endParaRPr>
          </a:p>
          <a:p>
            <a:pPr marL="0" indent="0" algn="just">
              <a:lnSpc>
                <a:spcPct val="107000"/>
              </a:lnSpc>
              <a:spcAft>
                <a:spcPts val="800"/>
              </a:spcAft>
              <a:buNone/>
            </a:pPr>
            <a:endParaRPr lang="en-IN" sz="2400" dirty="0">
              <a:latin typeface="Baskerville Old Face" panose="02020602080505020303" pitchFamily="18" charset="0"/>
            </a:endParaRPr>
          </a:p>
          <a:p>
            <a:pPr marL="0" indent="0" algn="just">
              <a:lnSpc>
                <a:spcPct val="107000"/>
              </a:lnSpc>
              <a:spcAft>
                <a:spcPts val="800"/>
              </a:spcAft>
              <a:buNone/>
            </a:pPr>
            <a:endParaRPr lang="en-IN" sz="2200" b="1" kern="100" dirty="0">
              <a:effectLst/>
              <a:ea typeface="Calibri" panose="020F0502020204030204" pitchFamily="34" charset="0"/>
              <a:cs typeface="Times New Roman" panose="02020603050405020304" pitchFamily="18" charset="0"/>
            </a:endParaRPr>
          </a:p>
          <a:p>
            <a:pPr marL="0" indent="0" algn="just">
              <a:lnSpc>
                <a:spcPct val="107000"/>
              </a:lnSpc>
              <a:spcAft>
                <a:spcPts val="800"/>
              </a:spcAft>
              <a:buNone/>
            </a:pPr>
            <a:endParaRPr lang="en-IN" sz="2200" b="1" kern="100" dirty="0">
              <a:effectLst/>
              <a:ea typeface="Calibri" panose="020F0502020204030204" pitchFamily="34" charset="0"/>
              <a:cs typeface="Times New Roman" panose="02020603050405020304" pitchFamily="18" charset="0"/>
            </a:endParaRPr>
          </a:p>
          <a:p>
            <a:pPr marL="0" indent="0" algn="just">
              <a:lnSpc>
                <a:spcPct val="107000"/>
              </a:lnSpc>
              <a:spcAft>
                <a:spcPts val="800"/>
              </a:spcAft>
              <a:buNone/>
            </a:pPr>
            <a:endParaRPr lang="en-IN" sz="2200" kern="100" dirty="0">
              <a:effectLst/>
              <a:ea typeface="Calibri" panose="020F0502020204030204" pitchFamily="34" charset="0"/>
              <a:cs typeface="Times New Roman" panose="02020603050405020304" pitchFamily="18" charset="0"/>
            </a:endParaRPr>
          </a:p>
        </p:txBody>
      </p:sp>
      <p:pic>
        <p:nvPicPr>
          <p:cNvPr id="6" name="Content Placeholder 13" descr="A white bottle with a yellow cap">
            <a:extLst>
              <a:ext uri="{FF2B5EF4-FFF2-40B4-BE49-F238E27FC236}">
                <a16:creationId xmlns:a16="http://schemas.microsoft.com/office/drawing/2014/main" id="{12EA5AD7-A321-55DA-3873-B553130BEF1D}"/>
              </a:ext>
            </a:extLst>
          </p:cNvPr>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l="23759" t="12052" r="23048" b="8485"/>
          <a:stretch/>
        </p:blipFill>
        <p:spPr>
          <a:xfrm>
            <a:off x="3567299" y="2569117"/>
            <a:ext cx="1344706" cy="1332217"/>
          </a:xfrm>
        </p:spPr>
      </p:pic>
      <p:pic>
        <p:nvPicPr>
          <p:cNvPr id="8" name="Picture 7">
            <a:extLst>
              <a:ext uri="{FF2B5EF4-FFF2-40B4-BE49-F238E27FC236}">
                <a16:creationId xmlns:a16="http://schemas.microsoft.com/office/drawing/2014/main" id="{480272EF-03E4-41E0-2DA4-8ED1748F32AF}"/>
              </a:ext>
            </a:extLst>
          </p:cNvPr>
          <p:cNvPicPr>
            <a:picLocks noChangeAspect="1"/>
          </p:cNvPicPr>
          <p:nvPr/>
        </p:nvPicPr>
        <p:blipFill rotWithShape="1">
          <a:blip r:embed="rId3"/>
          <a:srcRect t="11567" r="20750" b="11291"/>
          <a:stretch/>
        </p:blipFill>
        <p:spPr>
          <a:xfrm>
            <a:off x="1153278" y="2569117"/>
            <a:ext cx="1993607" cy="1332217"/>
          </a:xfrm>
          <a:prstGeom prst="rect">
            <a:avLst/>
          </a:prstGeom>
        </p:spPr>
      </p:pic>
      <p:pic>
        <p:nvPicPr>
          <p:cNvPr id="9" name="Content Placeholder 6" descr="A green square on a wooden surface&#10;&#10;Description automatically generated">
            <a:extLst>
              <a:ext uri="{FF2B5EF4-FFF2-40B4-BE49-F238E27FC236}">
                <a16:creationId xmlns:a16="http://schemas.microsoft.com/office/drawing/2014/main" id="{496998AC-95F0-E875-8350-254FCD8F9F3F}"/>
              </a:ext>
            </a:extLst>
          </p:cNvPr>
          <p:cNvPicPr>
            <a:picLocks noChangeAspect="1"/>
          </p:cNvPicPr>
          <p:nvPr/>
        </p:nvPicPr>
        <p:blipFill rotWithShape="1">
          <a:blip r:embed="rId4">
            <a:extLst>
              <a:ext uri="{28A0092B-C50C-407E-A947-70E740481C1C}">
                <a14:useLocalDpi xmlns:a14="http://schemas.microsoft.com/office/drawing/2010/main" val="0"/>
              </a:ext>
            </a:extLst>
          </a:blip>
          <a:srcRect l="11479" t="22482" r="13489" b="18175"/>
          <a:stretch/>
        </p:blipFill>
        <p:spPr>
          <a:xfrm>
            <a:off x="5480381" y="2569117"/>
            <a:ext cx="1739064" cy="1332217"/>
          </a:xfrm>
          <a:prstGeom prst="rect">
            <a:avLst/>
          </a:prstGeom>
        </p:spPr>
      </p:pic>
      <p:pic>
        <p:nvPicPr>
          <p:cNvPr id="10" name="Content Placeholder 8" descr="A piece of white fabric with black lines&#10;&#10;Description automatically generated">
            <a:extLst>
              <a:ext uri="{FF2B5EF4-FFF2-40B4-BE49-F238E27FC236}">
                <a16:creationId xmlns:a16="http://schemas.microsoft.com/office/drawing/2014/main" id="{A1D70F71-1EEE-D66D-9F43-CAAFD351480B}"/>
              </a:ext>
            </a:extLst>
          </p:cNvPr>
          <p:cNvPicPr>
            <a:picLocks noChangeAspect="1"/>
          </p:cNvPicPr>
          <p:nvPr/>
        </p:nvPicPr>
        <p:blipFill rotWithShape="1">
          <a:blip r:embed="rId5">
            <a:extLst>
              <a:ext uri="{28A0092B-C50C-407E-A947-70E740481C1C}">
                <a14:useLocalDpi xmlns:a14="http://schemas.microsoft.com/office/drawing/2010/main" val="0"/>
              </a:ext>
            </a:extLst>
          </a:blip>
          <a:srcRect l="2232" t="13417" r="3779" b="12161"/>
          <a:stretch/>
        </p:blipFill>
        <p:spPr>
          <a:xfrm>
            <a:off x="7599669" y="2569116"/>
            <a:ext cx="1739064" cy="1332217"/>
          </a:xfrm>
          <a:prstGeom prst="rect">
            <a:avLst/>
          </a:prstGeom>
        </p:spPr>
      </p:pic>
      <p:pic>
        <p:nvPicPr>
          <p:cNvPr id="11" name="Picture 10" descr="A machine with a gauge and tubes&#10;&#10;Description automatically generated">
            <a:extLst>
              <a:ext uri="{FF2B5EF4-FFF2-40B4-BE49-F238E27FC236}">
                <a16:creationId xmlns:a16="http://schemas.microsoft.com/office/drawing/2014/main" id="{A79F8354-4D8D-7117-39F5-53A291E2FBF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710090" y="2584708"/>
            <a:ext cx="1820763" cy="1332217"/>
          </a:xfrm>
          <a:prstGeom prst="rect">
            <a:avLst/>
          </a:prstGeom>
        </p:spPr>
      </p:pic>
    </p:spTree>
    <p:extLst>
      <p:ext uri="{BB962C8B-B14F-4D97-AF65-F5344CB8AC3E}">
        <p14:creationId xmlns:p14="http://schemas.microsoft.com/office/powerpoint/2010/main" val="29800083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105404-B14B-7F83-A7A8-4F67B258636A}"/>
              </a:ext>
            </a:extLst>
          </p:cNvPr>
          <p:cNvSpPr>
            <a:spLocks noGrp="1"/>
          </p:cNvSpPr>
          <p:nvPr>
            <p:ph type="title"/>
          </p:nvPr>
        </p:nvSpPr>
        <p:spPr/>
        <p:txBody>
          <a:bodyPr/>
          <a:lstStyle/>
          <a:p>
            <a:r>
              <a:rPr lang="en-US" dirty="0"/>
              <a:t>Contd...</a:t>
            </a:r>
          </a:p>
        </p:txBody>
      </p:sp>
      <p:sp>
        <p:nvSpPr>
          <p:cNvPr id="5" name="Slide Number Placeholder 4">
            <a:extLst>
              <a:ext uri="{FF2B5EF4-FFF2-40B4-BE49-F238E27FC236}">
                <a16:creationId xmlns:a16="http://schemas.microsoft.com/office/drawing/2014/main" id="{25C24099-D844-447D-630B-E7042A75A2D8}"/>
              </a:ext>
            </a:extLst>
          </p:cNvPr>
          <p:cNvSpPr>
            <a:spLocks noGrp="1"/>
          </p:cNvSpPr>
          <p:nvPr>
            <p:ph type="sldNum" sz="quarter" idx="12"/>
          </p:nvPr>
        </p:nvSpPr>
        <p:spPr/>
        <p:txBody>
          <a:bodyPr/>
          <a:lstStyle/>
          <a:p>
            <a:pPr>
              <a:defRPr/>
            </a:pPr>
            <a:fld id="{426A6253-FFE1-4DFF-A28E-BFC00FBAFBD0}" type="slidenum">
              <a:rPr lang="en-IN" altLang="en-US" smtClean="0"/>
              <a:pPr>
                <a:defRPr/>
              </a:pPr>
              <a:t>7</a:t>
            </a:fld>
            <a:endParaRPr lang="en-IN" altLang="en-US" dirty="0"/>
          </a:p>
        </p:txBody>
      </p:sp>
      <p:sp>
        <p:nvSpPr>
          <p:cNvPr id="7" name="TextBox 6">
            <a:extLst>
              <a:ext uri="{FF2B5EF4-FFF2-40B4-BE49-F238E27FC236}">
                <a16:creationId xmlns:a16="http://schemas.microsoft.com/office/drawing/2014/main" id="{D89D0C4B-92C4-7E38-7639-8AC437DA6DAD}"/>
              </a:ext>
            </a:extLst>
          </p:cNvPr>
          <p:cNvSpPr txBox="1"/>
          <p:nvPr/>
        </p:nvSpPr>
        <p:spPr>
          <a:xfrm>
            <a:off x="770965" y="1541476"/>
            <a:ext cx="10515600" cy="1369286"/>
          </a:xfrm>
          <a:prstGeom prst="rect">
            <a:avLst/>
          </a:prstGeom>
          <a:noFill/>
        </p:spPr>
        <p:txBody>
          <a:bodyPr wrap="square">
            <a:spAutoFit/>
          </a:bodyPr>
          <a:lstStyle/>
          <a:p>
            <a:pPr algn="just">
              <a:lnSpc>
                <a:spcPct val="107000"/>
              </a:lnSpc>
              <a:spcAft>
                <a:spcPts val="800"/>
              </a:spcAft>
              <a:buFont typeface="Wingdings" panose="05000000000000000000" pitchFamily="2" charset="2"/>
              <a:buChar char="Ø"/>
            </a:pPr>
            <a:r>
              <a:rPr lang="en-IN" sz="1800" b="1" kern="100" dirty="0">
                <a:effectLst/>
                <a:latin typeface="Baskerville Old Face" panose="02020602080505020303" pitchFamily="18" charset="0"/>
                <a:ea typeface="Calibri" panose="020F0502020204030204" pitchFamily="34" charset="0"/>
                <a:cs typeface="Times New Roman" panose="02020603050405020304" pitchFamily="18" charset="0"/>
              </a:rPr>
              <a:t>Tensile Testing: </a:t>
            </a:r>
            <a:r>
              <a:rPr lang="en-IN" sz="1800" kern="100" dirty="0">
                <a:effectLst/>
                <a:latin typeface="Baskerville Old Face" panose="02020602080505020303" pitchFamily="18" charset="0"/>
                <a:ea typeface="Calibri" panose="020F0502020204030204" pitchFamily="34" charset="0"/>
                <a:cs typeface="Times New Roman" panose="02020603050405020304" pitchFamily="18" charset="0"/>
              </a:rPr>
              <a:t>Tensile testing was conducted using a universal testing machine (UTM). The test measured tensile strength, tensile modulus, and elongation at break.</a:t>
            </a:r>
          </a:p>
          <a:p>
            <a:pPr algn="just">
              <a:lnSpc>
                <a:spcPct val="107000"/>
              </a:lnSpc>
              <a:spcAft>
                <a:spcPts val="800"/>
              </a:spcAft>
              <a:buFont typeface="Wingdings" panose="05000000000000000000" pitchFamily="2" charset="2"/>
              <a:buChar char="Ø"/>
            </a:pPr>
            <a:r>
              <a:rPr lang="en-IN" sz="1800" b="1" kern="100" dirty="0">
                <a:effectLst/>
                <a:latin typeface="Baskerville Old Face" panose="02020602080505020303" pitchFamily="18" charset="0"/>
                <a:ea typeface="Calibri" panose="020F0502020204030204" pitchFamily="34" charset="0"/>
                <a:cs typeface="Times New Roman" panose="02020603050405020304" pitchFamily="18" charset="0"/>
              </a:rPr>
              <a:t>3-Point Bending Test: </a:t>
            </a:r>
            <a:r>
              <a:rPr lang="en-IN" sz="1800" kern="100" dirty="0">
                <a:effectLst/>
                <a:latin typeface="Baskerville Old Face" panose="02020602080505020303" pitchFamily="18" charset="0"/>
                <a:ea typeface="Calibri" panose="020F0502020204030204" pitchFamily="34" charset="0"/>
                <a:cs typeface="Times New Roman" panose="02020603050405020304" pitchFamily="18" charset="0"/>
              </a:rPr>
              <a:t>Using a </a:t>
            </a:r>
            <a:r>
              <a:rPr lang="en-IN" sz="1800" kern="100" dirty="0">
                <a:latin typeface="Baskerville Old Face" panose="02020602080505020303" pitchFamily="18" charset="0"/>
                <a:ea typeface="Calibri" panose="020F0502020204030204" pitchFamily="34" charset="0"/>
                <a:cs typeface="Times New Roman" panose="02020603050405020304" pitchFamily="18" charset="0"/>
              </a:rPr>
              <a:t>un</a:t>
            </a:r>
            <a:r>
              <a:rPr lang="en-IN" sz="1800" kern="100" dirty="0">
                <a:effectLst/>
                <a:latin typeface="Baskerville Old Face" panose="02020602080505020303" pitchFamily="18" charset="0"/>
                <a:ea typeface="Calibri" panose="020F0502020204030204" pitchFamily="34" charset="0"/>
                <a:cs typeface="Times New Roman" panose="02020603050405020304" pitchFamily="18" charset="0"/>
              </a:rPr>
              <a:t>iversal testing machine,</a:t>
            </a:r>
            <a:r>
              <a:rPr lang="en-IN" sz="1800" kern="100" dirty="0">
                <a:latin typeface="Baskerville Old Face" panose="02020602080505020303" pitchFamily="18" charset="0"/>
                <a:ea typeface="Calibri" panose="020F0502020204030204" pitchFamily="34" charset="0"/>
                <a:cs typeface="Times New Roman" panose="02020603050405020304" pitchFamily="18" charset="0"/>
              </a:rPr>
              <a:t> </a:t>
            </a:r>
            <a:r>
              <a:rPr lang="en-IN" sz="1800" kern="100" dirty="0">
                <a:effectLst/>
                <a:latin typeface="Baskerville Old Face" panose="02020602080505020303" pitchFamily="18" charset="0"/>
                <a:ea typeface="Calibri" panose="020F0502020204030204" pitchFamily="34" charset="0"/>
                <a:cs typeface="Times New Roman" panose="02020603050405020304" pitchFamily="18" charset="0"/>
              </a:rPr>
              <a:t>Specimens were placed on two supports. This test measured flexural strength, flexural modulus, and the maximum deflection at the point of failure.</a:t>
            </a:r>
          </a:p>
        </p:txBody>
      </p:sp>
      <p:pic>
        <p:nvPicPr>
          <p:cNvPr id="8" name="Picture 7" descr="A close-up of a machine&#10;&#10;Description automatically generated">
            <a:extLst>
              <a:ext uri="{FF2B5EF4-FFF2-40B4-BE49-F238E27FC236}">
                <a16:creationId xmlns:a16="http://schemas.microsoft.com/office/drawing/2014/main" id="{5E027CD4-E0EB-57EC-AD4E-D611FF641333}"/>
              </a:ext>
            </a:extLst>
          </p:cNvPr>
          <p:cNvPicPr>
            <a:picLocks noChangeAspect="1"/>
          </p:cNvPicPr>
          <p:nvPr/>
        </p:nvPicPr>
        <p:blipFill rotWithShape="1">
          <a:blip r:embed="rId2">
            <a:extLst>
              <a:ext uri="{28A0092B-C50C-407E-A947-70E740481C1C}">
                <a14:useLocalDpi xmlns:a14="http://schemas.microsoft.com/office/drawing/2010/main" val="0"/>
              </a:ext>
            </a:extLst>
          </a:blip>
          <a:srcRect t="7846" b="17032"/>
          <a:stretch/>
        </p:blipFill>
        <p:spPr>
          <a:xfrm>
            <a:off x="1871157" y="3133165"/>
            <a:ext cx="2337772" cy="2111188"/>
          </a:xfrm>
          <a:prstGeom prst="rect">
            <a:avLst/>
          </a:prstGeom>
        </p:spPr>
      </p:pic>
      <p:pic>
        <p:nvPicPr>
          <p:cNvPr id="9" name="Picture 8" descr="A machine with a blue and black object">
            <a:extLst>
              <a:ext uri="{FF2B5EF4-FFF2-40B4-BE49-F238E27FC236}">
                <a16:creationId xmlns:a16="http://schemas.microsoft.com/office/drawing/2014/main" id="{0648EED1-013C-62EA-BDF1-D4BEB46CF757}"/>
              </a:ext>
            </a:extLst>
          </p:cNvPr>
          <p:cNvPicPr>
            <a:picLocks noChangeAspect="1"/>
          </p:cNvPicPr>
          <p:nvPr/>
        </p:nvPicPr>
        <p:blipFill rotWithShape="1">
          <a:blip r:embed="rId3">
            <a:extLst>
              <a:ext uri="{28A0092B-C50C-407E-A947-70E740481C1C}">
                <a14:useLocalDpi xmlns:a14="http://schemas.microsoft.com/office/drawing/2010/main" val="0"/>
              </a:ext>
            </a:extLst>
          </a:blip>
          <a:srcRect l="26489" t="13210" r="30984"/>
          <a:stretch/>
        </p:blipFill>
        <p:spPr>
          <a:xfrm>
            <a:off x="6505381" y="3133165"/>
            <a:ext cx="2598277" cy="2111188"/>
          </a:xfrm>
          <a:prstGeom prst="rect">
            <a:avLst/>
          </a:prstGeom>
        </p:spPr>
      </p:pic>
      <p:sp>
        <p:nvSpPr>
          <p:cNvPr id="10" name="TextBox 9">
            <a:extLst>
              <a:ext uri="{FF2B5EF4-FFF2-40B4-BE49-F238E27FC236}">
                <a16:creationId xmlns:a16="http://schemas.microsoft.com/office/drawing/2014/main" id="{57CAF5BE-8350-EC9F-6088-013F0DE1F7AF}"/>
              </a:ext>
            </a:extLst>
          </p:cNvPr>
          <p:cNvSpPr txBox="1"/>
          <p:nvPr/>
        </p:nvSpPr>
        <p:spPr>
          <a:xfrm>
            <a:off x="2259106" y="5422758"/>
            <a:ext cx="1231491" cy="369332"/>
          </a:xfrm>
          <a:prstGeom prst="rect">
            <a:avLst/>
          </a:prstGeom>
          <a:noFill/>
        </p:spPr>
        <p:txBody>
          <a:bodyPr wrap="none" rtlCol="0">
            <a:spAutoFit/>
          </a:bodyPr>
          <a:lstStyle/>
          <a:p>
            <a:r>
              <a:rPr lang="en-US" dirty="0">
                <a:latin typeface="Baskerville Old Face" panose="02020602080505020303" pitchFamily="18" charset="0"/>
              </a:rPr>
              <a:t>Tensile test</a:t>
            </a:r>
          </a:p>
        </p:txBody>
      </p:sp>
      <p:sp>
        <p:nvSpPr>
          <p:cNvPr id="11" name="TextBox 10">
            <a:extLst>
              <a:ext uri="{FF2B5EF4-FFF2-40B4-BE49-F238E27FC236}">
                <a16:creationId xmlns:a16="http://schemas.microsoft.com/office/drawing/2014/main" id="{E4880689-7A2A-6C8C-E078-F8B516C2DDDE}"/>
              </a:ext>
            </a:extLst>
          </p:cNvPr>
          <p:cNvSpPr txBox="1"/>
          <p:nvPr/>
        </p:nvSpPr>
        <p:spPr>
          <a:xfrm>
            <a:off x="6784042" y="5422758"/>
            <a:ext cx="2137124" cy="369332"/>
          </a:xfrm>
          <a:prstGeom prst="rect">
            <a:avLst/>
          </a:prstGeom>
          <a:noFill/>
        </p:spPr>
        <p:txBody>
          <a:bodyPr wrap="none" rtlCol="0">
            <a:spAutoFit/>
          </a:bodyPr>
          <a:lstStyle/>
          <a:p>
            <a:r>
              <a:rPr lang="en-IN" sz="1800" kern="100" dirty="0">
                <a:effectLst/>
                <a:latin typeface="Baskerville Old Face" panose="02020602080505020303" pitchFamily="18" charset="0"/>
                <a:ea typeface="Calibri" panose="020F0502020204030204" pitchFamily="34" charset="0"/>
                <a:cs typeface="Times New Roman" panose="02020603050405020304" pitchFamily="18" charset="0"/>
              </a:rPr>
              <a:t>3-Point Bending Test</a:t>
            </a:r>
            <a:endParaRPr lang="en-US" dirty="0"/>
          </a:p>
        </p:txBody>
      </p:sp>
    </p:spTree>
    <p:extLst>
      <p:ext uri="{BB962C8B-B14F-4D97-AF65-F5344CB8AC3E}">
        <p14:creationId xmlns:p14="http://schemas.microsoft.com/office/powerpoint/2010/main" val="2709020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F51AF081-3E93-76FD-9710-E75FE9D769EB}"/>
              </a:ext>
            </a:extLst>
          </p:cNvPr>
          <p:cNvSpPr>
            <a:spLocks noGrp="1"/>
          </p:cNvSpPr>
          <p:nvPr>
            <p:ph type="sldNum" sz="quarter" idx="12"/>
          </p:nvPr>
        </p:nvSpPr>
        <p:spPr/>
        <p:txBody>
          <a:bodyPr/>
          <a:lstStyle/>
          <a:p>
            <a:pPr>
              <a:defRPr/>
            </a:pPr>
            <a:fld id="{426A6253-FFE1-4DFF-A28E-BFC00FBAFBD0}" type="slidenum">
              <a:rPr lang="en-IN" altLang="en-US" smtClean="0"/>
              <a:pPr>
                <a:defRPr/>
              </a:pPr>
              <a:t>8</a:t>
            </a:fld>
            <a:endParaRPr lang="en-IN" altLang="en-US" dirty="0"/>
          </a:p>
        </p:txBody>
      </p:sp>
      <p:sp>
        <p:nvSpPr>
          <p:cNvPr id="6" name="Title 1">
            <a:extLst>
              <a:ext uri="{FF2B5EF4-FFF2-40B4-BE49-F238E27FC236}">
                <a16:creationId xmlns:a16="http://schemas.microsoft.com/office/drawing/2014/main" id="{576B10E9-C065-007E-D59B-1755962F5DDF}"/>
              </a:ext>
            </a:extLst>
          </p:cNvPr>
          <p:cNvSpPr>
            <a:spLocks noGrp="1"/>
          </p:cNvSpPr>
          <p:nvPr>
            <p:ph type="title"/>
          </p:nvPr>
        </p:nvSpPr>
        <p:spPr>
          <a:xfrm>
            <a:off x="838200" y="219846"/>
            <a:ext cx="10515600" cy="720191"/>
          </a:xfrm>
        </p:spPr>
        <p:txBody>
          <a:bodyPr/>
          <a:lstStyle/>
          <a:p>
            <a:r>
              <a:rPr lang="en-US" dirty="0"/>
              <a:t>Process Parameters</a:t>
            </a:r>
            <a:endParaRPr lang="en-IN" dirty="0"/>
          </a:p>
        </p:txBody>
      </p:sp>
      <p:sp>
        <p:nvSpPr>
          <p:cNvPr id="7" name="Content Placeholder 2">
            <a:extLst>
              <a:ext uri="{FF2B5EF4-FFF2-40B4-BE49-F238E27FC236}">
                <a16:creationId xmlns:a16="http://schemas.microsoft.com/office/drawing/2014/main" id="{F0FB306D-1AA2-03DB-EB53-D02EDDD7F3C6}"/>
              </a:ext>
            </a:extLst>
          </p:cNvPr>
          <p:cNvSpPr>
            <a:spLocks noGrp="1"/>
          </p:cNvSpPr>
          <p:nvPr>
            <p:ph idx="1"/>
          </p:nvPr>
        </p:nvSpPr>
        <p:spPr>
          <a:xfrm>
            <a:off x="838200" y="1670716"/>
            <a:ext cx="10515600" cy="4351338"/>
          </a:xfrm>
        </p:spPr>
        <p:txBody>
          <a:bodyPr/>
          <a:lstStyle/>
          <a:p>
            <a:pPr>
              <a:lnSpc>
                <a:spcPct val="150000"/>
              </a:lnSpc>
              <a:buFont typeface="Wingdings" panose="05000000000000000000" pitchFamily="2" charset="2"/>
              <a:buChar char="Ø"/>
            </a:pPr>
            <a:r>
              <a:rPr lang="en-IN" sz="2400" dirty="0"/>
              <a:t>Vacuum pressure</a:t>
            </a:r>
          </a:p>
          <a:p>
            <a:pPr>
              <a:lnSpc>
                <a:spcPct val="150000"/>
              </a:lnSpc>
              <a:buFont typeface="Wingdings" panose="05000000000000000000" pitchFamily="2" charset="2"/>
              <a:buChar char="Ø"/>
            </a:pPr>
            <a:r>
              <a:rPr lang="en-IN" sz="2400" dirty="0"/>
              <a:t>Curing time</a:t>
            </a:r>
          </a:p>
          <a:p>
            <a:pPr>
              <a:lnSpc>
                <a:spcPct val="150000"/>
              </a:lnSpc>
              <a:buFont typeface="Wingdings" panose="05000000000000000000" pitchFamily="2" charset="2"/>
              <a:buChar char="Ø"/>
            </a:pPr>
            <a:r>
              <a:rPr lang="en-IN" sz="2400" dirty="0"/>
              <a:t>Resin permeability</a:t>
            </a:r>
          </a:p>
          <a:p>
            <a:pPr>
              <a:lnSpc>
                <a:spcPct val="150000"/>
              </a:lnSpc>
              <a:buFont typeface="Wingdings" panose="05000000000000000000" pitchFamily="2" charset="2"/>
              <a:buChar char="Ø"/>
            </a:pPr>
            <a:r>
              <a:rPr lang="en-IN" sz="2400" dirty="0"/>
              <a:t>Resin viscosity</a:t>
            </a:r>
          </a:p>
        </p:txBody>
      </p:sp>
    </p:spTree>
    <p:extLst>
      <p:ext uri="{BB962C8B-B14F-4D97-AF65-F5344CB8AC3E}">
        <p14:creationId xmlns:p14="http://schemas.microsoft.com/office/powerpoint/2010/main" val="9482513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D71441-01D2-F2C4-9CB8-DEBAC70F0CE9}"/>
              </a:ext>
            </a:extLst>
          </p:cNvPr>
          <p:cNvSpPr>
            <a:spLocks noGrp="1"/>
          </p:cNvSpPr>
          <p:nvPr>
            <p:ph type="title"/>
          </p:nvPr>
        </p:nvSpPr>
        <p:spPr/>
        <p:txBody>
          <a:bodyPr/>
          <a:lstStyle/>
          <a:p>
            <a:r>
              <a:rPr lang="en-IN" dirty="0"/>
              <a:t>Results of Tensile Test</a:t>
            </a:r>
          </a:p>
        </p:txBody>
      </p:sp>
      <p:sp>
        <p:nvSpPr>
          <p:cNvPr id="5" name="Slide Number Placeholder 4">
            <a:extLst>
              <a:ext uri="{FF2B5EF4-FFF2-40B4-BE49-F238E27FC236}">
                <a16:creationId xmlns:a16="http://schemas.microsoft.com/office/drawing/2014/main" id="{2B69BD3D-2550-49BA-B35D-E5CF4EB99E8D}"/>
              </a:ext>
            </a:extLst>
          </p:cNvPr>
          <p:cNvSpPr>
            <a:spLocks noGrp="1"/>
          </p:cNvSpPr>
          <p:nvPr>
            <p:ph type="sldNum" sz="quarter" idx="12"/>
          </p:nvPr>
        </p:nvSpPr>
        <p:spPr/>
        <p:txBody>
          <a:bodyPr/>
          <a:lstStyle/>
          <a:p>
            <a:pPr>
              <a:defRPr/>
            </a:pPr>
            <a:fld id="{426A6253-FFE1-4DFF-A28E-BFC00FBAFBD0}" type="slidenum">
              <a:rPr lang="en-IN" altLang="en-US" smtClean="0"/>
              <a:pPr>
                <a:defRPr/>
              </a:pPr>
              <a:t>9</a:t>
            </a:fld>
            <a:endParaRPr lang="en-IN" altLang="en-US" dirty="0"/>
          </a:p>
        </p:txBody>
      </p:sp>
      <p:pic>
        <p:nvPicPr>
          <p:cNvPr id="6" name="Content Placeholder 9">
            <a:extLst>
              <a:ext uri="{FF2B5EF4-FFF2-40B4-BE49-F238E27FC236}">
                <a16:creationId xmlns:a16="http://schemas.microsoft.com/office/drawing/2014/main" id="{E2493071-3988-2AE6-DF7C-BB6539AE42EF}"/>
              </a:ext>
            </a:extLst>
          </p:cNvPr>
          <p:cNvPicPr>
            <a:picLocks noGrp="1" noChangeAspect="1"/>
          </p:cNvPicPr>
          <p:nvPr>
            <p:ph sz="half" idx="1"/>
          </p:nvPr>
        </p:nvPicPr>
        <p:blipFill>
          <a:blip r:embed="rId2"/>
          <a:stretch>
            <a:fillRect/>
          </a:stretch>
        </p:blipFill>
        <p:spPr>
          <a:xfrm>
            <a:off x="-106328" y="1258458"/>
            <a:ext cx="6379537" cy="3791999"/>
          </a:xfrm>
        </p:spPr>
      </p:pic>
      <p:pic>
        <p:nvPicPr>
          <p:cNvPr id="7" name="Content Placeholder 6">
            <a:extLst>
              <a:ext uri="{FF2B5EF4-FFF2-40B4-BE49-F238E27FC236}">
                <a16:creationId xmlns:a16="http://schemas.microsoft.com/office/drawing/2014/main" id="{F60C2106-3D73-9C86-D651-660DCBF61B7C}"/>
              </a:ext>
            </a:extLst>
          </p:cNvPr>
          <p:cNvPicPr>
            <a:picLocks noGrp="1" noChangeAspect="1"/>
          </p:cNvPicPr>
          <p:nvPr>
            <p:ph sz="half" idx="2"/>
          </p:nvPr>
        </p:nvPicPr>
        <p:blipFill>
          <a:blip r:embed="rId3"/>
          <a:stretch>
            <a:fillRect/>
          </a:stretch>
        </p:blipFill>
        <p:spPr>
          <a:xfrm>
            <a:off x="5842592" y="1256545"/>
            <a:ext cx="6586870" cy="3791999"/>
          </a:xfrm>
          <a:prstGeom prst="rect">
            <a:avLst/>
          </a:prstGeom>
        </p:spPr>
      </p:pic>
      <p:sp>
        <p:nvSpPr>
          <p:cNvPr id="8" name="TextBox 7">
            <a:extLst>
              <a:ext uri="{FF2B5EF4-FFF2-40B4-BE49-F238E27FC236}">
                <a16:creationId xmlns:a16="http://schemas.microsoft.com/office/drawing/2014/main" id="{9E19680C-1FB2-A8F1-D71B-E18DDF7D46F8}"/>
              </a:ext>
            </a:extLst>
          </p:cNvPr>
          <p:cNvSpPr txBox="1"/>
          <p:nvPr/>
        </p:nvSpPr>
        <p:spPr>
          <a:xfrm>
            <a:off x="838200" y="5308982"/>
            <a:ext cx="3693295" cy="461665"/>
          </a:xfrm>
          <a:prstGeom prst="rect">
            <a:avLst/>
          </a:prstGeom>
          <a:noFill/>
        </p:spPr>
        <p:txBody>
          <a:bodyPr wrap="square" rtlCol="0">
            <a:spAutoFit/>
          </a:bodyPr>
          <a:lstStyle/>
          <a:p>
            <a:r>
              <a:rPr lang="en-IN" sz="2400" dirty="0">
                <a:latin typeface="Baskerville Old Face" panose="02020602080505020303" pitchFamily="18" charset="0"/>
              </a:rPr>
              <a:t>Fig. 1. Stress vs Strain Graph </a:t>
            </a:r>
          </a:p>
        </p:txBody>
      </p:sp>
      <p:sp>
        <p:nvSpPr>
          <p:cNvPr id="9" name="TextBox 8">
            <a:extLst>
              <a:ext uri="{FF2B5EF4-FFF2-40B4-BE49-F238E27FC236}">
                <a16:creationId xmlns:a16="http://schemas.microsoft.com/office/drawing/2014/main" id="{36BEE52C-482D-B3C6-B0DD-80BFB4F54A92}"/>
              </a:ext>
            </a:extLst>
          </p:cNvPr>
          <p:cNvSpPr txBox="1"/>
          <p:nvPr/>
        </p:nvSpPr>
        <p:spPr>
          <a:xfrm>
            <a:off x="6755278" y="5308982"/>
            <a:ext cx="3955055" cy="461665"/>
          </a:xfrm>
          <a:prstGeom prst="rect">
            <a:avLst/>
          </a:prstGeom>
          <a:noFill/>
        </p:spPr>
        <p:txBody>
          <a:bodyPr wrap="square" rtlCol="0">
            <a:spAutoFit/>
          </a:bodyPr>
          <a:lstStyle/>
          <a:p>
            <a:r>
              <a:rPr lang="en-IN" sz="2400" dirty="0">
                <a:latin typeface="Baskerville Old Face" panose="02020602080505020303" pitchFamily="18" charset="0"/>
              </a:rPr>
              <a:t>Fig. 2. Force vs Displacement</a:t>
            </a:r>
          </a:p>
        </p:txBody>
      </p:sp>
    </p:spTree>
    <p:extLst>
      <p:ext uri="{BB962C8B-B14F-4D97-AF65-F5344CB8AC3E}">
        <p14:creationId xmlns:p14="http://schemas.microsoft.com/office/powerpoint/2010/main" val="205378056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171DA40E8DD6E4D94BB1CE87433BF6A" ma:contentTypeVersion="4" ma:contentTypeDescription="Create a new document." ma:contentTypeScope="" ma:versionID="f1612afbe8d210951e2fb7657fec5d70">
  <xsd:schema xmlns:xsd="http://www.w3.org/2001/XMLSchema" xmlns:xs="http://www.w3.org/2001/XMLSchema" xmlns:p="http://schemas.microsoft.com/office/2006/metadata/properties" xmlns:ns2="84516253-cbe4-4732-a03b-2de44eeedbd8" targetNamespace="http://schemas.microsoft.com/office/2006/metadata/properties" ma:root="true" ma:fieldsID="165e6dd1a2baa2574f30fc874c23d441" ns2:_="">
    <xsd:import namespace="84516253-cbe4-4732-a03b-2de44eeedbd8"/>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4516253-cbe4-4732-a03b-2de44eeedbd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F423BBBD-4E2C-4D3F-B397-6963D04EE760}"/>
</file>

<file path=customXml/itemProps2.xml><?xml version="1.0" encoding="utf-8"?>
<ds:datastoreItem xmlns:ds="http://schemas.openxmlformats.org/officeDocument/2006/customXml" ds:itemID="{5121D6D3-F0DF-4F16-8D8B-333A94EB0080}">
  <ds:schemaRefs>
    <ds:schemaRef ds:uri="http://schemas.microsoft.com/sharepoint/v3/contenttype/forms"/>
  </ds:schemaRefs>
</ds:datastoreItem>
</file>

<file path=customXml/itemProps3.xml><?xml version="1.0" encoding="utf-8"?>
<ds:datastoreItem xmlns:ds="http://schemas.openxmlformats.org/officeDocument/2006/customXml" ds:itemID="{C14B51CB-A48A-45BB-8ACF-301283DD846C}">
  <ds:schemaRefs>
    <ds:schemaRef ds:uri="http://purl.org/dc/dcmitype/"/>
    <ds:schemaRef ds:uri="eb876c4e-dd7c-4f1f-8257-e43783609426"/>
    <ds:schemaRef ds:uri="http://www.w3.org/XML/1998/namespace"/>
    <ds:schemaRef ds:uri="http://schemas.microsoft.com/office/2006/documentManagement/types"/>
    <ds:schemaRef ds:uri="http://purl.org/dc/elements/1.1/"/>
    <ds:schemaRef ds:uri="http://schemas.microsoft.com/office/infopath/2007/PartnerControls"/>
    <ds:schemaRef ds:uri="http://schemas.openxmlformats.org/package/2006/metadata/core-properties"/>
    <ds:schemaRef ds:uri="607312ed-b3ac-41f2-8c5e-3714da7ff8a2"/>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18574</TotalTime>
  <Words>815</Words>
  <Application>Microsoft Office PowerPoint</Application>
  <PresentationFormat>Widescreen</PresentationFormat>
  <Paragraphs>82</Paragraphs>
  <Slides>14</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14</vt:i4>
      </vt:variant>
    </vt:vector>
  </HeadingPairs>
  <TitlesOfParts>
    <vt:vector size="23" baseType="lpstr">
      <vt:lpstr>Arial</vt:lpstr>
      <vt:lpstr>Bahnschrift SemiBold SemiConden</vt:lpstr>
      <vt:lpstr>Baskerville Old Face</vt:lpstr>
      <vt:lpstr>Britannic Bold</vt:lpstr>
      <vt:lpstr>Calibri</vt:lpstr>
      <vt:lpstr>Calibri Light</vt:lpstr>
      <vt:lpstr>Times New Roman</vt:lpstr>
      <vt:lpstr>Wingdings</vt:lpstr>
      <vt:lpstr>Office Theme</vt:lpstr>
      <vt:lpstr>PowerPoint Presentation</vt:lpstr>
      <vt:lpstr>Content</vt:lpstr>
      <vt:lpstr>Abstract</vt:lpstr>
      <vt:lpstr>Introduction</vt:lpstr>
      <vt:lpstr>Methodology</vt:lpstr>
      <vt:lpstr>Methodology Contd..</vt:lpstr>
      <vt:lpstr>Contd...</vt:lpstr>
      <vt:lpstr>Process Parameters</vt:lpstr>
      <vt:lpstr>Results of Tensile Test</vt:lpstr>
      <vt:lpstr>Results of 3-Point Bending Test</vt:lpstr>
      <vt:lpstr>Discussion</vt:lpstr>
      <vt:lpstr>Conclusions</vt:lpstr>
      <vt:lpstr>References</vt:lpstr>
      <vt:lpstr>Acknowledgments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Praveen K1</dc:creator>
  <cp:lastModifiedBy>Akash Dewangan</cp:lastModifiedBy>
  <cp:revision>1706</cp:revision>
  <cp:lastPrinted>2024-02-05T10:53:19Z</cp:lastPrinted>
  <dcterms:created xsi:type="dcterms:W3CDTF">2019-09-03T03:43:36Z</dcterms:created>
  <dcterms:modified xsi:type="dcterms:W3CDTF">2024-04-26T18:27:47Z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0x0101007171DA40E8DD6E4D94BB1CE87433BF6A</vt:lpwstr>
  </property>
</Properties>
</file>